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1" r:id="rId2"/>
    <p:sldId id="256" r:id="rId3"/>
    <p:sldId id="280" r:id="rId4"/>
    <p:sldId id="279"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274" r:id="rId22"/>
    <p:sldId id="275" r:id="rId23"/>
    <p:sldId id="276" r:id="rId24"/>
    <p:sldId id="277" r:id="rId25"/>
  </p:sldIdLst>
  <p:sldSz cx="9144000" cy="6858000" type="screen4x3"/>
  <p:notesSz cx="6888163" cy="100203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1A76"/>
    <a:srgbClr val="0000FF"/>
    <a:srgbClr val="D6D61A"/>
    <a:srgbClr val="B0B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71" autoAdjust="0"/>
  </p:normalViewPr>
  <p:slideViewPr>
    <p:cSldViewPr>
      <p:cViewPr varScale="1">
        <p:scale>
          <a:sx n="66" d="100"/>
          <a:sy n="66" d="100"/>
        </p:scale>
        <p:origin x="-14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uk-UA"/>
          </a:p>
        </p:txBody>
      </p:sp>
      <p:sp>
        <p:nvSpPr>
          <p:cNvPr id="3" name="Дата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02274FEE-DBE0-4A37-97E6-EDA6F7875564}" type="datetimeFigureOut">
              <a:rPr lang="uk-UA" smtClean="0"/>
              <a:t>12.06.2015</a:t>
            </a:fld>
            <a:endParaRPr lang="uk-UA"/>
          </a:p>
        </p:txBody>
      </p:sp>
      <p:sp>
        <p:nvSpPr>
          <p:cNvPr id="4" name="Образ слайда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uk-UA"/>
          </a:p>
        </p:txBody>
      </p:sp>
      <p:sp>
        <p:nvSpPr>
          <p:cNvPr id="5" name="Заметки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uk-UA"/>
          </a:p>
        </p:txBody>
      </p:sp>
      <p:sp>
        <p:nvSpPr>
          <p:cNvPr id="7" name="Номер слайда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C97F08F6-1138-43A0-BE8A-80E0FBF7D599}" type="slidenum">
              <a:rPr lang="uk-UA" smtClean="0"/>
              <a:t>‹#›</a:t>
            </a:fld>
            <a:endParaRPr lang="uk-UA"/>
          </a:p>
        </p:txBody>
      </p:sp>
    </p:spTree>
    <p:extLst>
      <p:ext uri="{BB962C8B-B14F-4D97-AF65-F5344CB8AC3E}">
        <p14:creationId xmlns:p14="http://schemas.microsoft.com/office/powerpoint/2010/main" val="329514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48ED531F-3DA6-4946-BFE4-85ACC48F8758}" type="datetimeFigureOut">
              <a:rPr lang="uk-UA" smtClean="0"/>
              <a:t>12.06.2015</a:t>
            </a:fld>
            <a:endParaRPr lang="uk-UA"/>
          </a:p>
        </p:txBody>
      </p:sp>
      <p:sp>
        <p:nvSpPr>
          <p:cNvPr id="8" name="Slide Number Placeholder 7"/>
          <p:cNvSpPr>
            <a:spLocks noGrp="1"/>
          </p:cNvSpPr>
          <p:nvPr>
            <p:ph type="sldNum" sz="quarter" idx="11"/>
          </p:nvPr>
        </p:nvSpPr>
        <p:spPr/>
        <p:txBody>
          <a:bodyPr/>
          <a:lstStyle/>
          <a:p>
            <a:fld id="{F5B9E0E7-B468-4851-BC86-EB16CF842F5A}" type="slidenum">
              <a:rPr lang="uk-UA" smtClean="0"/>
              <a:t>‹#›</a:t>
            </a:fld>
            <a:endParaRPr lang="uk-UA"/>
          </a:p>
        </p:txBody>
      </p:sp>
      <p:sp>
        <p:nvSpPr>
          <p:cNvPr id="9" name="Footer Placeholder 8"/>
          <p:cNvSpPr>
            <a:spLocks noGrp="1"/>
          </p:cNvSpPr>
          <p:nvPr>
            <p:ph type="ftr" sz="quarter" idx="12"/>
          </p:nvPr>
        </p:nvSpPr>
        <p:spPr/>
        <p:txBody>
          <a:bodyPr/>
          <a:lstStyle/>
          <a:p>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8ED531F-3DA6-4946-BFE4-85ACC48F8758}" type="datetimeFigureOut">
              <a:rPr lang="uk-UA" smtClean="0"/>
              <a:t>12.06.2015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5B9E0E7-B468-4851-BC86-EB16CF842F5A}"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8ED531F-3DA6-4946-BFE4-85ACC48F8758}" type="datetimeFigureOut">
              <a:rPr lang="uk-UA" smtClean="0"/>
              <a:t>12.06.2015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5B9E0E7-B468-4851-BC86-EB16CF842F5A}"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48ED531F-3DA6-4946-BFE4-85ACC48F8758}" type="datetimeFigureOut">
              <a:rPr lang="uk-UA" smtClean="0"/>
              <a:t>12.06.2015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5B9E0E7-B468-4851-BC86-EB16CF842F5A}"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ED531F-3DA6-4946-BFE4-85ACC48F8758}" type="datetimeFigureOut">
              <a:rPr lang="uk-UA" smtClean="0"/>
              <a:t>12.06.2015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5B9E0E7-B468-4851-BC86-EB16CF842F5A}" type="slidenum">
              <a:rPr lang="uk-UA" smtClean="0"/>
              <a:t>‹#›</a:t>
            </a:fld>
            <a:endParaRPr lang="uk-UA"/>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48ED531F-3DA6-4946-BFE4-85ACC48F8758}" type="datetimeFigureOut">
              <a:rPr lang="uk-UA" smtClean="0"/>
              <a:t>12.06.2015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5B9E0E7-B468-4851-BC86-EB16CF842F5A}" type="slidenum">
              <a:rPr lang="uk-UA" smtClean="0"/>
              <a:t>‹#›</a:t>
            </a:fld>
            <a:endParaRPr lang="uk-UA"/>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48ED531F-3DA6-4946-BFE4-85ACC48F8758}" type="datetimeFigureOut">
              <a:rPr lang="uk-UA" smtClean="0"/>
              <a:t>12.06.2015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5B9E0E7-B468-4851-BC86-EB16CF842F5A}" type="slidenum">
              <a:rPr lang="uk-UA" smtClean="0"/>
              <a:t>‹#›</a:t>
            </a:fld>
            <a:endParaRPr lang="uk-UA"/>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ED531F-3DA6-4946-BFE4-85ACC48F8758}" type="datetimeFigureOut">
              <a:rPr lang="uk-UA" smtClean="0"/>
              <a:t>12.06.2015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5B9E0E7-B468-4851-BC86-EB16CF842F5A}"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D531F-3DA6-4946-BFE4-85ACC48F8758}" type="datetimeFigureOut">
              <a:rPr lang="uk-UA" smtClean="0"/>
              <a:t>12.06.2015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5B9E0E7-B468-4851-BC86-EB16CF842F5A}"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ED531F-3DA6-4946-BFE4-85ACC48F8758}" type="datetimeFigureOut">
              <a:rPr lang="uk-UA" smtClean="0"/>
              <a:t>12.06.2015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5B9E0E7-B468-4851-BC86-EB16CF842F5A}"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ED531F-3DA6-4946-BFE4-85ACC48F8758}" type="datetimeFigureOut">
              <a:rPr lang="uk-UA" smtClean="0"/>
              <a:t>12.06.2015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5B9E0E7-B468-4851-BC86-EB16CF842F5A}"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8ED531F-3DA6-4946-BFE4-85ACC48F8758}" type="datetimeFigureOut">
              <a:rPr lang="uk-UA" smtClean="0"/>
              <a:t>12.06.2015</a:t>
            </a:fld>
            <a:endParaRPr lang="uk-UA"/>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uk-UA"/>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5B9E0E7-B468-4851-BC86-EB16CF842F5A}" type="slidenum">
              <a:rPr lang="uk-UA" smtClean="0"/>
              <a:t>‹#›</a:t>
            </a:fld>
            <a:endParaRPr lang="uk-UA"/>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bonduelle.ua/zelenyj-gorosho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ookorama.net/uk/blog/polska-kuhnya/" TargetMode="External"/><Relationship Id="rId7" Type="http://schemas.openxmlformats.org/officeDocument/2006/relationships/hyperlink" Target="http://webspoon.ru/cuisine/polskaja-kuhnja" TargetMode="External"/><Relationship Id="rId2" Type="http://schemas.openxmlformats.org/officeDocument/2006/relationships/hyperlink" Target="http://www.gotovim.ru/national/polish/" TargetMode="External"/><Relationship Id="rId1" Type="http://schemas.openxmlformats.org/officeDocument/2006/relationships/slideLayout" Target="../slideLayouts/slideLayout2.xml"/><Relationship Id="rId6" Type="http://schemas.openxmlformats.org/officeDocument/2006/relationships/hyperlink" Target="http://www.tarelochka.com/recept/t59.html" TargetMode="External"/><Relationship Id="rId5" Type="http://schemas.openxmlformats.org/officeDocument/2006/relationships/hyperlink" Target="http://www.mmenu.com/recepty/nacionalnaya-kuhnya/polskaya-kukhnya/" TargetMode="External"/><Relationship Id="rId4" Type="http://schemas.openxmlformats.org/officeDocument/2006/relationships/hyperlink" Target="http://www.russianfood.com/recipes/bytype/?fid=14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04664"/>
            <a:ext cx="8640960" cy="6009531"/>
          </a:xfrm>
        </p:spPr>
        <p:txBody>
          <a:bodyPr>
            <a:normAutofit fontScale="25000" lnSpcReduction="20000"/>
          </a:bodyPr>
          <a:lstStyle/>
          <a:p>
            <a:pPr marL="0" indent="0" algn="ctr">
              <a:lnSpc>
                <a:spcPct val="115000"/>
              </a:lnSpc>
              <a:spcAft>
                <a:spcPts val="0"/>
              </a:spcAft>
              <a:buNone/>
            </a:pPr>
            <a:r>
              <a:rPr lang="uk-UA" sz="8000" dirty="0">
                <a:solidFill>
                  <a:schemeClr val="tx1"/>
                </a:solidFill>
                <a:latin typeface="Times New Roman"/>
                <a:ea typeface="Calibri"/>
                <a:cs typeface="Times New Roman"/>
              </a:rPr>
              <a:t>Міністерство освіти і науки України</a:t>
            </a:r>
            <a:endParaRPr lang="uk-UA" sz="8000" dirty="0">
              <a:solidFill>
                <a:schemeClr val="tx1"/>
              </a:solidFill>
              <a:latin typeface="Calibri"/>
              <a:ea typeface="Calibri"/>
              <a:cs typeface="Times New Roman"/>
            </a:endParaRPr>
          </a:p>
          <a:p>
            <a:pPr marL="0" indent="0" algn="ctr">
              <a:lnSpc>
                <a:spcPct val="115000"/>
              </a:lnSpc>
              <a:spcAft>
                <a:spcPts val="0"/>
              </a:spcAft>
              <a:buNone/>
            </a:pPr>
            <a:r>
              <a:rPr lang="uk-UA" sz="8000" dirty="0">
                <a:solidFill>
                  <a:schemeClr val="tx1"/>
                </a:solidFill>
                <a:latin typeface="Times New Roman"/>
                <a:ea typeface="Calibri"/>
                <a:cs typeface="Times New Roman"/>
              </a:rPr>
              <a:t>Департамент освіти і науки Черкаської обласної державної адміністрації</a:t>
            </a:r>
            <a:endParaRPr lang="uk-UA" sz="8000" dirty="0">
              <a:solidFill>
                <a:schemeClr val="tx1"/>
              </a:solidFill>
              <a:latin typeface="Calibri"/>
              <a:ea typeface="Calibri"/>
              <a:cs typeface="Times New Roman"/>
            </a:endParaRPr>
          </a:p>
          <a:p>
            <a:pPr marL="0" indent="0" algn="ctr">
              <a:lnSpc>
                <a:spcPct val="115000"/>
              </a:lnSpc>
              <a:spcAft>
                <a:spcPts val="0"/>
              </a:spcAft>
              <a:buNone/>
            </a:pPr>
            <a:r>
              <a:rPr lang="uk-UA" sz="8000" dirty="0">
                <a:solidFill>
                  <a:schemeClr val="tx1"/>
                </a:solidFill>
                <a:latin typeface="Times New Roman"/>
                <a:ea typeface="Calibri"/>
                <a:cs typeface="Times New Roman"/>
              </a:rPr>
              <a:t>Державний навчальний заклад «</a:t>
            </a:r>
            <a:r>
              <a:rPr lang="uk-UA" sz="8000" dirty="0" err="1">
                <a:solidFill>
                  <a:schemeClr val="tx1"/>
                </a:solidFill>
                <a:latin typeface="Times New Roman"/>
                <a:ea typeface="Calibri"/>
                <a:cs typeface="Times New Roman"/>
              </a:rPr>
              <a:t>Іркліївський</a:t>
            </a:r>
            <a:r>
              <a:rPr lang="uk-UA" sz="8000" dirty="0">
                <a:solidFill>
                  <a:schemeClr val="tx1"/>
                </a:solidFill>
                <a:latin typeface="Times New Roman"/>
                <a:ea typeface="Calibri"/>
                <a:cs typeface="Times New Roman"/>
              </a:rPr>
              <a:t> професійний аграрний ліцей »</a:t>
            </a:r>
            <a:endParaRPr lang="uk-UA" sz="8000" dirty="0">
              <a:solidFill>
                <a:schemeClr val="tx1"/>
              </a:solidFill>
              <a:latin typeface="Calibri"/>
              <a:ea typeface="Calibri"/>
              <a:cs typeface="Times New Roman"/>
            </a:endParaRPr>
          </a:p>
          <a:p>
            <a:pPr marL="0" indent="0">
              <a:lnSpc>
                <a:spcPct val="115000"/>
              </a:lnSpc>
              <a:spcAft>
                <a:spcPts val="1000"/>
              </a:spcAft>
              <a:buNone/>
            </a:pPr>
            <a:r>
              <a:rPr lang="uk-UA" sz="8000" dirty="0">
                <a:solidFill>
                  <a:schemeClr val="tx1"/>
                </a:solidFill>
                <a:latin typeface="Times New Roman"/>
                <a:ea typeface="Calibri"/>
                <a:cs typeface="Times New Roman"/>
              </a:rPr>
              <a:t> </a:t>
            </a:r>
            <a:endParaRPr lang="uk-UA" sz="8000" dirty="0">
              <a:solidFill>
                <a:schemeClr val="tx1"/>
              </a:solidFill>
              <a:latin typeface="Calibri"/>
              <a:ea typeface="Calibri"/>
              <a:cs typeface="Times New Roman"/>
            </a:endParaRPr>
          </a:p>
          <a:p>
            <a:pPr marL="0" indent="0">
              <a:lnSpc>
                <a:spcPct val="115000"/>
              </a:lnSpc>
              <a:spcAft>
                <a:spcPts val="1000"/>
              </a:spcAft>
              <a:buNone/>
            </a:pPr>
            <a:r>
              <a:rPr lang="uk-UA" sz="8000" dirty="0">
                <a:solidFill>
                  <a:schemeClr val="tx1"/>
                </a:solidFill>
                <a:latin typeface="Times New Roman"/>
                <a:ea typeface="Calibri"/>
                <a:cs typeface="Times New Roman"/>
              </a:rPr>
              <a:t> </a:t>
            </a:r>
            <a:endParaRPr lang="uk-UA" sz="8000" dirty="0">
              <a:solidFill>
                <a:schemeClr val="tx1"/>
              </a:solidFill>
              <a:latin typeface="Calibri"/>
              <a:ea typeface="Calibri"/>
              <a:cs typeface="Times New Roman"/>
            </a:endParaRPr>
          </a:p>
          <a:p>
            <a:pPr marL="0" indent="0" algn="ctr">
              <a:lnSpc>
                <a:spcPct val="120000"/>
              </a:lnSpc>
              <a:spcBef>
                <a:spcPts val="0"/>
              </a:spcBef>
              <a:spcAft>
                <a:spcPts val="1000"/>
              </a:spcAft>
              <a:buNone/>
            </a:pPr>
            <a:r>
              <a:rPr lang="uk-UA" sz="14400" dirty="0">
                <a:solidFill>
                  <a:schemeClr val="tx1"/>
                </a:solidFill>
                <a:latin typeface="Times New Roman"/>
                <a:ea typeface="Calibri"/>
                <a:cs typeface="Times New Roman"/>
              </a:rPr>
              <a:t> </a:t>
            </a:r>
            <a:r>
              <a:rPr lang="uk-UA" sz="14400" b="1" i="1" dirty="0" smtClean="0">
                <a:solidFill>
                  <a:schemeClr val="tx1"/>
                </a:solidFill>
                <a:latin typeface="Times New Roman"/>
                <a:ea typeface="Calibri"/>
                <a:cs typeface="Times New Roman"/>
              </a:rPr>
              <a:t>Методичні </a:t>
            </a:r>
            <a:r>
              <a:rPr lang="uk-UA" sz="14400" b="1" i="1" dirty="0">
                <a:solidFill>
                  <a:schemeClr val="tx1"/>
                </a:solidFill>
                <a:latin typeface="Times New Roman"/>
                <a:ea typeface="Calibri"/>
                <a:cs typeface="Times New Roman"/>
              </a:rPr>
              <a:t>рекомендації </a:t>
            </a:r>
            <a:endParaRPr lang="uk-UA" sz="14400" dirty="0">
              <a:solidFill>
                <a:schemeClr val="tx1"/>
              </a:solidFill>
              <a:latin typeface="Calibri"/>
              <a:ea typeface="Calibri"/>
              <a:cs typeface="Times New Roman"/>
            </a:endParaRPr>
          </a:p>
          <a:p>
            <a:pPr marL="0" indent="0" algn="ctr">
              <a:lnSpc>
                <a:spcPct val="120000"/>
              </a:lnSpc>
              <a:spcBef>
                <a:spcPts val="0"/>
              </a:spcBef>
              <a:spcAft>
                <a:spcPts val="0"/>
              </a:spcAft>
              <a:buNone/>
            </a:pPr>
            <a:r>
              <a:rPr lang="uk-UA" sz="14400" b="1" i="1" dirty="0">
                <a:solidFill>
                  <a:schemeClr val="tx1"/>
                </a:solidFill>
                <a:latin typeface="Times New Roman"/>
                <a:ea typeface="Calibri"/>
                <a:cs typeface="Times New Roman"/>
              </a:rPr>
              <a:t>до проведення уроку </a:t>
            </a:r>
            <a:endParaRPr lang="uk-UA" sz="14400" dirty="0">
              <a:solidFill>
                <a:schemeClr val="tx1"/>
              </a:solidFill>
              <a:latin typeface="Calibri"/>
              <a:ea typeface="Calibri"/>
              <a:cs typeface="Times New Roman"/>
            </a:endParaRPr>
          </a:p>
          <a:p>
            <a:pPr marL="0" indent="0" algn="ctr">
              <a:lnSpc>
                <a:spcPct val="120000"/>
              </a:lnSpc>
              <a:spcBef>
                <a:spcPts val="0"/>
              </a:spcBef>
              <a:spcAft>
                <a:spcPts val="0"/>
              </a:spcAft>
              <a:buNone/>
            </a:pPr>
            <a:r>
              <a:rPr lang="uk-UA" sz="14400" b="1" i="1" dirty="0">
                <a:solidFill>
                  <a:schemeClr val="tx1"/>
                </a:solidFill>
                <a:latin typeface="Times New Roman"/>
                <a:ea typeface="Calibri"/>
                <a:cs typeface="Times New Roman"/>
              </a:rPr>
              <a:t>з предмету «Технології»</a:t>
            </a:r>
            <a:endParaRPr lang="uk-UA" sz="14400" dirty="0">
              <a:solidFill>
                <a:schemeClr val="tx1"/>
              </a:solidFill>
              <a:latin typeface="Calibri"/>
              <a:ea typeface="Calibri"/>
              <a:cs typeface="Times New Roman"/>
            </a:endParaRPr>
          </a:p>
          <a:p>
            <a:pPr marL="0" indent="0" algn="ctr">
              <a:lnSpc>
                <a:spcPct val="120000"/>
              </a:lnSpc>
              <a:spcBef>
                <a:spcPts val="0"/>
              </a:spcBef>
              <a:spcAft>
                <a:spcPts val="0"/>
              </a:spcAft>
              <a:buNone/>
            </a:pPr>
            <a:r>
              <a:rPr lang="uk-UA" sz="14400" b="1" i="1" dirty="0">
                <a:solidFill>
                  <a:schemeClr val="tx1"/>
                </a:solidFill>
                <a:latin typeface="Times New Roman"/>
                <a:ea typeface="Calibri"/>
                <a:cs typeface="Times New Roman"/>
              </a:rPr>
              <a:t>до розділу «Польська кухня»</a:t>
            </a:r>
            <a:endParaRPr lang="uk-UA" sz="14400" dirty="0">
              <a:solidFill>
                <a:schemeClr val="tx1"/>
              </a:solidFill>
              <a:latin typeface="Calibri"/>
              <a:ea typeface="Calibri"/>
              <a:cs typeface="Times New Roman"/>
            </a:endParaRPr>
          </a:p>
          <a:p>
            <a:pPr marL="0" indent="0" algn="ctr">
              <a:lnSpc>
                <a:spcPct val="120000"/>
              </a:lnSpc>
              <a:spcBef>
                <a:spcPts val="0"/>
              </a:spcBef>
              <a:spcAft>
                <a:spcPts val="1000"/>
              </a:spcAft>
              <a:buNone/>
            </a:pPr>
            <a:r>
              <a:rPr lang="uk-UA" sz="8000" b="1" i="1" dirty="0">
                <a:solidFill>
                  <a:schemeClr val="tx1"/>
                </a:solidFill>
                <a:latin typeface="Times New Roman"/>
                <a:ea typeface="Calibri"/>
                <a:cs typeface="Times New Roman"/>
              </a:rPr>
              <a:t>  </a:t>
            </a:r>
            <a:endParaRPr lang="uk-UA" sz="8000" dirty="0">
              <a:solidFill>
                <a:schemeClr val="tx1"/>
              </a:solidFill>
              <a:latin typeface="Calibri"/>
              <a:ea typeface="Calibri"/>
              <a:cs typeface="Times New Roman"/>
            </a:endParaRPr>
          </a:p>
          <a:p>
            <a:pPr marL="0" indent="0" algn="ctr">
              <a:lnSpc>
                <a:spcPct val="115000"/>
              </a:lnSpc>
              <a:spcAft>
                <a:spcPts val="1000"/>
              </a:spcAft>
              <a:buNone/>
            </a:pPr>
            <a:r>
              <a:rPr lang="uk-UA" sz="8000" b="1" i="1" dirty="0">
                <a:solidFill>
                  <a:schemeClr val="tx1"/>
                </a:solidFill>
                <a:latin typeface="Times New Roman"/>
                <a:ea typeface="Calibri"/>
                <a:cs typeface="Times New Roman"/>
              </a:rPr>
              <a:t> </a:t>
            </a:r>
            <a:endParaRPr lang="uk-UA" sz="8000" dirty="0">
              <a:solidFill>
                <a:schemeClr val="tx1"/>
              </a:solidFill>
              <a:latin typeface="Calibri"/>
              <a:ea typeface="Calibri"/>
              <a:cs typeface="Times New Roman"/>
            </a:endParaRPr>
          </a:p>
          <a:p>
            <a:pPr marL="0" indent="0" algn="ctr">
              <a:lnSpc>
                <a:spcPct val="115000"/>
              </a:lnSpc>
              <a:spcAft>
                <a:spcPts val="0"/>
              </a:spcAft>
              <a:buNone/>
            </a:pPr>
            <a:endParaRPr lang="en-US" sz="8000" dirty="0" smtClean="0">
              <a:solidFill>
                <a:schemeClr val="tx1"/>
              </a:solidFill>
              <a:latin typeface="Calibri"/>
              <a:ea typeface="Calibri"/>
              <a:cs typeface="Times New Roman"/>
            </a:endParaRPr>
          </a:p>
          <a:p>
            <a:pPr marL="0" indent="0" algn="ctr">
              <a:lnSpc>
                <a:spcPct val="115000"/>
              </a:lnSpc>
              <a:spcAft>
                <a:spcPts val="0"/>
              </a:spcAft>
              <a:buNone/>
            </a:pPr>
            <a:r>
              <a:rPr lang="uk-UA" sz="8000" b="1" i="1" dirty="0" err="1" smtClean="0">
                <a:solidFill>
                  <a:schemeClr val="tx1"/>
                </a:solidFill>
                <a:latin typeface="Times New Roman"/>
                <a:ea typeface="Calibri"/>
                <a:cs typeface="Times New Roman"/>
              </a:rPr>
              <a:t>Іркліїв</a:t>
            </a:r>
            <a:r>
              <a:rPr lang="uk-UA" sz="8000" b="1" i="1" dirty="0" smtClean="0">
                <a:solidFill>
                  <a:schemeClr val="tx1"/>
                </a:solidFill>
                <a:latin typeface="Times New Roman"/>
                <a:ea typeface="Calibri"/>
                <a:cs typeface="Times New Roman"/>
              </a:rPr>
              <a:t> </a:t>
            </a:r>
            <a:r>
              <a:rPr lang="uk-UA" sz="8000" b="1" i="1" dirty="0">
                <a:solidFill>
                  <a:schemeClr val="tx1"/>
                </a:solidFill>
                <a:latin typeface="Times New Roman"/>
                <a:ea typeface="Calibri"/>
                <a:cs typeface="Times New Roman"/>
              </a:rPr>
              <a:t>2015р.</a:t>
            </a:r>
            <a:endParaRPr lang="uk-UA" sz="8000" dirty="0">
              <a:solidFill>
                <a:schemeClr val="tx1"/>
              </a:solidFill>
              <a:latin typeface="Calibri"/>
              <a:ea typeface="Calibri"/>
              <a:cs typeface="Times New Roman"/>
            </a:endParaRPr>
          </a:p>
          <a:p>
            <a:endParaRPr lang="uk-UA" dirty="0">
              <a:solidFill>
                <a:schemeClr val="tx1"/>
              </a:solidFill>
            </a:endParaRPr>
          </a:p>
        </p:txBody>
      </p:sp>
    </p:spTree>
    <p:extLst>
      <p:ext uri="{BB962C8B-B14F-4D97-AF65-F5344CB8AC3E}">
        <p14:creationId xmlns:p14="http://schemas.microsoft.com/office/powerpoint/2010/main" val="295277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48" y="36050"/>
            <a:ext cx="9145947" cy="7157857"/>
          </a:xfrm>
          <a:prstGeom prst="rect">
            <a:avLst/>
          </a:prstGeom>
        </p:spPr>
        <p:txBody>
          <a:bodyPr wrap="square">
            <a:spAutoFit/>
          </a:bodyPr>
          <a:lstStyle/>
          <a:p>
            <a:pPr algn="ctr">
              <a:lnSpc>
                <a:spcPct val="115000"/>
              </a:lnSpc>
              <a:spcAft>
                <a:spcPts val="0"/>
              </a:spcAft>
            </a:pPr>
            <a:r>
              <a:rPr lang="uk-UA" sz="2400" b="1" i="1" dirty="0" err="1" smtClean="0">
                <a:solidFill>
                  <a:srgbClr val="73A800"/>
                </a:solidFill>
                <a:latin typeface="Times New Roman" pitchFamily="18" charset="0"/>
                <a:ea typeface="Times New Roman"/>
                <a:cs typeface="Times New Roman" pitchFamily="18" charset="0"/>
              </a:rPr>
              <a:t>Бігос</a:t>
            </a:r>
            <a:endParaRPr lang="uk-UA" sz="2400" b="1" i="1" dirty="0">
              <a:solidFill>
                <a:srgbClr val="73A800"/>
              </a:solidFill>
              <a:latin typeface="Times New Roman" pitchFamily="18" charset="0"/>
              <a:ea typeface="Times New Roman"/>
              <a:cs typeface="Times New Roman" pitchFamily="18" charset="0"/>
            </a:endParaRPr>
          </a:p>
          <a:p>
            <a:pPr>
              <a:lnSpc>
                <a:spcPct val="115000"/>
              </a:lnSpc>
              <a:spcAft>
                <a:spcPts val="0"/>
              </a:spcAft>
            </a:pPr>
            <a:r>
              <a:rPr lang="uk-UA" sz="2400" b="1" i="1" dirty="0" smtClean="0">
                <a:solidFill>
                  <a:srgbClr val="73A800"/>
                </a:solidFill>
                <a:latin typeface="Times New Roman" pitchFamily="18" charset="0"/>
                <a:ea typeface="Times New Roman"/>
                <a:cs typeface="Times New Roman" pitchFamily="18" charset="0"/>
              </a:rPr>
              <a:t>    </a:t>
            </a:r>
            <a:r>
              <a:rPr lang="uk-UA" sz="1400" b="1" i="1" dirty="0" smtClean="0">
                <a:solidFill>
                  <a:srgbClr val="73A800"/>
                </a:solidFill>
                <a:latin typeface="Times New Roman" pitchFamily="18" charset="0"/>
                <a:ea typeface="Times New Roman"/>
                <a:cs typeface="Times New Roman" pitchFamily="18" charset="0"/>
              </a:rPr>
              <a:t>  Інгредієнти </a:t>
            </a:r>
            <a:endParaRPr lang="uk-UA" sz="1400" b="1" i="1" dirty="0">
              <a:solidFill>
                <a:srgbClr val="73A800"/>
              </a:solidFill>
              <a:latin typeface="Times New Roman" pitchFamily="18" charset="0"/>
              <a:ea typeface="Times New Roman"/>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600" dirty="0" smtClean="0">
                <a:solidFill>
                  <a:srgbClr val="955501"/>
                </a:solidFill>
                <a:latin typeface="Times New Roman" pitchFamily="18" charset="0"/>
                <a:ea typeface="Times New Roman"/>
                <a:cs typeface="Times New Roman" pitchFamily="18" charset="0"/>
              </a:rPr>
              <a:t>0.5 </a:t>
            </a:r>
            <a:r>
              <a:rPr lang="uk-UA" sz="1600" dirty="0">
                <a:solidFill>
                  <a:srgbClr val="955501"/>
                </a:solidFill>
                <a:latin typeface="Times New Roman" pitchFamily="18" charset="0"/>
                <a:ea typeface="Times New Roman"/>
                <a:cs typeface="Times New Roman" pitchFamily="18" charset="0"/>
              </a:rPr>
              <a:t>кг свіжої капусти</a:t>
            </a:r>
            <a:endParaRPr lang="uk-UA" sz="16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600" dirty="0">
                <a:solidFill>
                  <a:srgbClr val="955501"/>
                </a:solidFill>
                <a:latin typeface="Times New Roman" pitchFamily="18" charset="0"/>
                <a:ea typeface="Times New Roman"/>
                <a:cs typeface="Times New Roman" pitchFamily="18" charset="0"/>
              </a:rPr>
              <a:t>0.5 кг квашеної капусти</a:t>
            </a:r>
            <a:endParaRPr lang="uk-UA" sz="16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600" dirty="0">
                <a:solidFill>
                  <a:srgbClr val="955501"/>
                </a:solidFill>
                <a:latin typeface="Times New Roman" pitchFamily="18" charset="0"/>
                <a:ea typeface="Times New Roman"/>
                <a:cs typeface="Times New Roman" pitchFamily="18" charset="0"/>
              </a:rPr>
              <a:t>0.4 кг м’яса (може бути змішане, напр. яловичина і свинина, може бути також дичина чи м’ясо домашньої птиці – чим більше видів м’яса, тим смачніший </a:t>
            </a:r>
            <a:r>
              <a:rPr lang="uk-UA" sz="1600" dirty="0" err="1">
                <a:solidFill>
                  <a:srgbClr val="955501"/>
                </a:solidFill>
                <a:latin typeface="Times New Roman" pitchFamily="18" charset="0"/>
                <a:ea typeface="Times New Roman"/>
                <a:cs typeface="Times New Roman" pitchFamily="18" charset="0"/>
              </a:rPr>
              <a:t>бігос</a:t>
            </a:r>
            <a:r>
              <a:rPr lang="uk-UA" sz="1600" dirty="0">
                <a:solidFill>
                  <a:srgbClr val="955501"/>
                </a:solidFill>
                <a:latin typeface="Times New Roman" pitchFamily="18" charset="0"/>
                <a:ea typeface="Times New Roman"/>
                <a:cs typeface="Times New Roman" pitchFamily="18" charset="0"/>
              </a:rPr>
              <a:t>)</a:t>
            </a:r>
            <a:endParaRPr lang="uk-UA" sz="16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600" dirty="0">
                <a:solidFill>
                  <a:srgbClr val="955501"/>
                </a:solidFill>
                <a:latin typeface="Times New Roman" pitchFamily="18" charset="0"/>
                <a:ea typeface="Times New Roman"/>
                <a:cs typeface="Times New Roman" pitchFamily="18" charset="0"/>
              </a:rPr>
              <a:t>0.15 кг ковбаси</a:t>
            </a:r>
            <a:endParaRPr lang="uk-UA" sz="16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600" dirty="0">
                <a:solidFill>
                  <a:srgbClr val="955501"/>
                </a:solidFill>
                <a:latin typeface="Times New Roman" pitchFamily="18" charset="0"/>
                <a:ea typeface="Times New Roman"/>
                <a:cs typeface="Times New Roman" pitchFamily="18" charset="0"/>
              </a:rPr>
              <a:t>0.15 кг копченого бекону</a:t>
            </a:r>
            <a:endParaRPr lang="uk-UA" sz="16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600" dirty="0">
                <a:solidFill>
                  <a:srgbClr val="955501"/>
                </a:solidFill>
                <a:latin typeface="Times New Roman" pitchFamily="18" charset="0"/>
                <a:ea typeface="Times New Roman"/>
                <a:cs typeface="Times New Roman" pitchFamily="18" charset="0"/>
              </a:rPr>
              <a:t>1 велика цибулина</a:t>
            </a:r>
            <a:endParaRPr lang="uk-UA" sz="16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600" dirty="0">
                <a:solidFill>
                  <a:srgbClr val="955501"/>
                </a:solidFill>
                <a:latin typeface="Times New Roman" pitchFamily="18" charset="0"/>
                <a:ea typeface="Times New Roman"/>
                <a:cs typeface="Times New Roman" pitchFamily="18" charset="0"/>
              </a:rPr>
              <a:t>Декілька сушених грибів</a:t>
            </a:r>
            <a:endParaRPr lang="uk-UA" sz="16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600" dirty="0">
                <a:solidFill>
                  <a:srgbClr val="955501"/>
                </a:solidFill>
                <a:latin typeface="Times New Roman" pitchFamily="18" charset="0"/>
                <a:ea typeface="Times New Roman"/>
                <a:cs typeface="Times New Roman" pitchFamily="18" charset="0"/>
              </a:rPr>
              <a:t>Декілька штук чорносливу</a:t>
            </a:r>
            <a:endParaRPr lang="uk-UA" sz="16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600" dirty="0">
                <a:solidFill>
                  <a:srgbClr val="955501"/>
                </a:solidFill>
                <a:latin typeface="Times New Roman" pitchFamily="18" charset="0"/>
                <a:ea typeface="Times New Roman"/>
                <a:cs typeface="Times New Roman" pitchFamily="18" charset="0"/>
              </a:rPr>
              <a:t>Ложка томатної пасти</a:t>
            </a:r>
            <a:endParaRPr lang="uk-UA" sz="16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400" dirty="0">
                <a:solidFill>
                  <a:srgbClr val="955501"/>
                </a:solidFill>
                <a:latin typeface="Times New Roman" pitchFamily="18" charset="0"/>
                <a:ea typeface="Times New Roman"/>
                <a:cs typeface="Times New Roman" pitchFamily="18" charset="0"/>
              </a:rPr>
              <a:t>Сіль, перець, духмяний перець, лавровий лист за смаком</a:t>
            </a:r>
            <a:endParaRPr lang="uk-UA" sz="1400" dirty="0">
              <a:latin typeface="Times New Roman" pitchFamily="18" charset="0"/>
              <a:ea typeface="Calibri"/>
              <a:cs typeface="Times New Roman" pitchFamily="18" charset="0"/>
            </a:endParaRPr>
          </a:p>
          <a:p>
            <a:pPr>
              <a:lnSpc>
                <a:spcPct val="115000"/>
              </a:lnSpc>
              <a:spcAft>
                <a:spcPts val="0"/>
              </a:spcAft>
            </a:pPr>
            <a:r>
              <a:rPr lang="uk-UA" sz="1400" dirty="0" smtClean="0">
                <a:latin typeface="Times New Roman" pitchFamily="18" charset="0"/>
                <a:ea typeface="Calibri"/>
                <a:cs typeface="Times New Roman" pitchFamily="18" charset="0"/>
              </a:rPr>
              <a:t>         Час приготування:   2 </a:t>
            </a:r>
            <a:r>
              <a:rPr lang="uk-UA" sz="1400" dirty="0" err="1" smtClean="0">
                <a:latin typeface="Times New Roman" pitchFamily="18" charset="0"/>
                <a:ea typeface="Calibri"/>
                <a:cs typeface="Times New Roman" pitchFamily="18" charset="0"/>
              </a:rPr>
              <a:t>год</a:t>
            </a:r>
            <a:r>
              <a:rPr lang="uk-UA" sz="1400" dirty="0" smtClean="0">
                <a:latin typeface="Times New Roman" pitchFamily="18" charset="0"/>
                <a:ea typeface="Calibri"/>
                <a:cs typeface="Times New Roman" pitchFamily="18" charset="0"/>
              </a:rPr>
              <a:t>       Кількість: </a:t>
            </a:r>
            <a:r>
              <a:rPr lang="uk-UA" sz="1400" dirty="0">
                <a:latin typeface="Times New Roman" pitchFamily="18" charset="0"/>
                <a:ea typeface="Calibri"/>
                <a:cs typeface="Times New Roman" pitchFamily="18" charset="0"/>
              </a:rPr>
              <a:t>4 </a:t>
            </a:r>
            <a:r>
              <a:rPr lang="uk-UA" sz="1400" dirty="0" smtClean="0">
                <a:latin typeface="Times New Roman" pitchFamily="18" charset="0"/>
                <a:ea typeface="Calibri"/>
                <a:cs typeface="Times New Roman" pitchFamily="18" charset="0"/>
              </a:rPr>
              <a:t>порції</a:t>
            </a:r>
            <a:endParaRPr lang="uk-UA" sz="1400" dirty="0">
              <a:latin typeface="Times New Roman" pitchFamily="18" charset="0"/>
              <a:ea typeface="Calibri"/>
              <a:cs typeface="Times New Roman" pitchFamily="18" charset="0"/>
            </a:endParaRPr>
          </a:p>
          <a:p>
            <a:pPr>
              <a:lnSpc>
                <a:spcPct val="115000"/>
              </a:lnSpc>
              <a:spcBef>
                <a:spcPts val="1000"/>
              </a:spcBef>
              <a:spcAft>
                <a:spcPts val="0"/>
              </a:spcAft>
            </a:pPr>
            <a:r>
              <a:rPr lang="uk-UA" sz="1600" dirty="0">
                <a:solidFill>
                  <a:srgbClr val="73A800"/>
                </a:solidFill>
                <a:latin typeface="Times New Roman" pitchFamily="18" charset="0"/>
                <a:ea typeface="Times New Roman"/>
                <a:cs typeface="Times New Roman" pitchFamily="18" charset="0"/>
              </a:rPr>
              <a:t>Спосіб приготування</a:t>
            </a:r>
            <a:endParaRPr lang="uk-UA" sz="1600" b="1" dirty="0">
              <a:solidFill>
                <a:srgbClr val="4F81BD"/>
              </a:solidFill>
              <a:latin typeface="Times New Roman" pitchFamily="18" charset="0"/>
              <a:ea typeface="Times New Roman"/>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400" dirty="0">
                <a:solidFill>
                  <a:srgbClr val="955501"/>
                </a:solidFill>
                <a:latin typeface="Times New Roman" pitchFamily="18" charset="0"/>
                <a:ea typeface="Calibri"/>
                <a:cs typeface="Times New Roman" pitchFamily="18" charset="0"/>
              </a:rPr>
              <a:t>Квашену капусту порізати, залити її невеликою кількістю гарячої води та підварити</a:t>
            </a:r>
            <a:endParaRPr lang="uk-UA" sz="14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400" dirty="0">
                <a:solidFill>
                  <a:srgbClr val="955501"/>
                </a:solidFill>
                <a:latin typeface="Times New Roman" pitchFamily="18" charset="0"/>
                <a:ea typeface="Calibri"/>
                <a:cs typeface="Times New Roman" pitchFamily="18" charset="0"/>
              </a:rPr>
              <a:t>Свіжу капусту пошаткувати, додати нарізану цибулю, гриби, залити гарячою водою, підварити та змішати з квашеною капустою</a:t>
            </a:r>
            <a:endParaRPr lang="uk-UA" sz="14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400" dirty="0">
                <a:solidFill>
                  <a:srgbClr val="955501"/>
                </a:solidFill>
                <a:latin typeface="Times New Roman" pitchFamily="18" charset="0"/>
                <a:ea typeface="Calibri"/>
                <a:cs typeface="Times New Roman" pitchFamily="18" charset="0"/>
              </a:rPr>
              <a:t>М'ясо нарізати на кубики, підсмажити і додати до капусти разом із жиром</a:t>
            </a:r>
            <a:endParaRPr lang="uk-UA" sz="14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400" dirty="0">
                <a:solidFill>
                  <a:srgbClr val="955501"/>
                </a:solidFill>
                <a:latin typeface="Times New Roman" pitchFamily="18" charset="0"/>
                <a:ea typeface="Calibri"/>
                <a:cs typeface="Times New Roman" pitchFamily="18" charset="0"/>
              </a:rPr>
              <a:t>Додати духмяний перець, лавровий лист і чорнослив</a:t>
            </a:r>
            <a:endParaRPr lang="uk-UA" sz="14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400" dirty="0">
                <a:solidFill>
                  <a:srgbClr val="955501"/>
                </a:solidFill>
                <a:latin typeface="Times New Roman" pitchFamily="18" charset="0"/>
                <a:ea typeface="Calibri"/>
                <a:cs typeface="Times New Roman" pitchFamily="18" charset="0"/>
              </a:rPr>
              <a:t>Ковбасу та бекон також нарізати на кубики, підсмажити та додати до решти</a:t>
            </a:r>
            <a:endParaRPr lang="uk-UA" sz="14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400" dirty="0">
                <a:solidFill>
                  <a:srgbClr val="955501"/>
                </a:solidFill>
                <a:latin typeface="Times New Roman" pitchFamily="18" charset="0"/>
                <a:ea typeface="Calibri"/>
                <a:cs typeface="Times New Roman" pitchFamily="18" charset="0"/>
              </a:rPr>
              <a:t>Додати томатну пасту</a:t>
            </a:r>
            <a:endParaRPr lang="uk-UA" sz="14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1400" dirty="0">
                <a:solidFill>
                  <a:srgbClr val="955501"/>
                </a:solidFill>
                <a:latin typeface="Times New Roman" pitchFamily="18" charset="0"/>
                <a:ea typeface="Calibri"/>
                <a:cs typeface="Times New Roman" pitchFamily="18" charset="0"/>
              </a:rPr>
              <a:t>Варити на малому вогні, приправити за смаком сіллю та перцем</a:t>
            </a:r>
            <a:endParaRPr lang="uk-UA" sz="1400" dirty="0">
              <a:latin typeface="Times New Roman" pitchFamily="18" charset="0"/>
              <a:ea typeface="Calibri"/>
              <a:cs typeface="Times New Roman" pitchFamily="18" charset="0"/>
            </a:endParaRPr>
          </a:p>
          <a:p>
            <a:pPr>
              <a:lnSpc>
                <a:spcPct val="115000"/>
              </a:lnSpc>
              <a:spcAft>
                <a:spcPts val="0"/>
              </a:spcAft>
            </a:pPr>
            <a:r>
              <a:rPr lang="uk-UA" sz="1400" dirty="0">
                <a:solidFill>
                  <a:srgbClr val="955501"/>
                </a:solidFill>
                <a:latin typeface="Times New Roman" pitchFamily="18" charset="0"/>
                <a:ea typeface="Calibri"/>
                <a:cs typeface="Times New Roman" pitchFamily="18" charset="0"/>
              </a:rPr>
              <a:t>Спосіб подавання: Подавати теплим з додаванням випічки</a:t>
            </a:r>
            <a:r>
              <a:rPr lang="uk-UA" sz="1400" dirty="0">
                <a:solidFill>
                  <a:srgbClr val="955501"/>
                </a:solidFill>
                <a:latin typeface="Times New Roman"/>
                <a:ea typeface="Calibri"/>
                <a:cs typeface="Times New Roman"/>
              </a:rPr>
              <a:t/>
            </a:r>
            <a:br>
              <a:rPr lang="uk-UA" sz="1400" dirty="0">
                <a:solidFill>
                  <a:srgbClr val="955501"/>
                </a:solidFill>
                <a:latin typeface="Times New Roman"/>
                <a:ea typeface="Calibri"/>
                <a:cs typeface="Times New Roman"/>
              </a:rPr>
            </a:br>
            <a:endParaRPr lang="uk-UA" sz="1400" dirty="0">
              <a:effectLst/>
              <a:latin typeface="Calibri"/>
              <a:ea typeface="Calibri"/>
              <a:cs typeface="Times New Roman"/>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5154" y="2060848"/>
            <a:ext cx="326865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979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8892480" cy="7040902"/>
          </a:xfrm>
          <a:prstGeom prst="rect">
            <a:avLst/>
          </a:prstGeom>
        </p:spPr>
        <p:txBody>
          <a:bodyPr wrap="square">
            <a:spAutoFit/>
          </a:bodyPr>
          <a:lstStyle/>
          <a:p>
            <a:pPr>
              <a:lnSpc>
                <a:spcPct val="115000"/>
              </a:lnSpc>
              <a:spcBef>
                <a:spcPts val="2400"/>
              </a:spcBef>
              <a:spcAft>
                <a:spcPts val="0"/>
              </a:spcAft>
            </a:pPr>
            <a:r>
              <a:rPr lang="uk-UA" kern="1800" dirty="0" smtClean="0">
                <a:solidFill>
                  <a:srgbClr val="73A800"/>
                </a:solidFill>
                <a:latin typeface="Times New Roman"/>
                <a:ea typeface="Times New Roman"/>
                <a:cs typeface="Times New Roman"/>
              </a:rPr>
              <a:t> </a:t>
            </a:r>
            <a:r>
              <a:rPr lang="uk-UA" kern="1800" dirty="0">
                <a:solidFill>
                  <a:srgbClr val="73A800"/>
                </a:solidFill>
                <a:latin typeface="Times New Roman"/>
                <a:ea typeface="Times New Roman"/>
                <a:cs typeface="Times New Roman"/>
              </a:rPr>
              <a:t> </a:t>
            </a:r>
            <a:r>
              <a:rPr lang="uk-UA" kern="1800" dirty="0" smtClean="0">
                <a:solidFill>
                  <a:srgbClr val="73A800"/>
                </a:solidFill>
                <a:latin typeface="Times New Roman"/>
                <a:ea typeface="Times New Roman"/>
                <a:cs typeface="Times New Roman"/>
              </a:rPr>
              <a:t>                                </a:t>
            </a:r>
            <a:r>
              <a:rPr lang="uk-UA" sz="2800" b="1" i="1" kern="1800" dirty="0" smtClean="0">
                <a:solidFill>
                  <a:srgbClr val="73A800"/>
                </a:solidFill>
                <a:latin typeface="Times New Roman" pitchFamily="18" charset="0"/>
                <a:ea typeface="Times New Roman"/>
                <a:cs typeface="Times New Roman" pitchFamily="18" charset="0"/>
              </a:rPr>
              <a:t>Оселедець </a:t>
            </a:r>
            <a:r>
              <a:rPr lang="uk-UA" sz="2800" b="1" i="1" kern="1800" dirty="0">
                <a:solidFill>
                  <a:srgbClr val="73A800"/>
                </a:solidFill>
                <a:latin typeface="Times New Roman" pitchFamily="18" charset="0"/>
                <a:ea typeface="Times New Roman"/>
                <a:cs typeface="Times New Roman" pitchFamily="18" charset="0"/>
              </a:rPr>
              <a:t>в </a:t>
            </a:r>
            <a:r>
              <a:rPr lang="uk-UA" sz="2800" b="1" i="1" kern="1800" dirty="0" smtClean="0">
                <a:solidFill>
                  <a:srgbClr val="73A800"/>
                </a:solidFill>
                <a:latin typeface="Times New Roman" pitchFamily="18" charset="0"/>
                <a:ea typeface="Times New Roman"/>
                <a:cs typeface="Times New Roman" pitchFamily="18" charset="0"/>
              </a:rPr>
              <a:t>олії</a:t>
            </a:r>
            <a:endParaRPr lang="uk-UA" sz="2800" b="1" i="1" kern="0" dirty="0" smtClean="0">
              <a:solidFill>
                <a:srgbClr val="365F91"/>
              </a:solidFill>
              <a:latin typeface="Times New Roman" pitchFamily="18" charset="0"/>
              <a:ea typeface="Times New Roman"/>
              <a:cs typeface="Times New Roman" pitchFamily="18" charset="0"/>
            </a:endParaRPr>
          </a:p>
          <a:p>
            <a:pPr>
              <a:lnSpc>
                <a:spcPct val="115000"/>
              </a:lnSpc>
              <a:spcBef>
                <a:spcPts val="2400"/>
              </a:spcBef>
              <a:spcAft>
                <a:spcPts val="0"/>
              </a:spcAft>
            </a:pPr>
            <a:r>
              <a:rPr lang="uk-UA" sz="2000" b="1" kern="0" dirty="0">
                <a:solidFill>
                  <a:srgbClr val="365F91"/>
                </a:solidFill>
                <a:latin typeface="Times New Roman" pitchFamily="18" charset="0"/>
                <a:ea typeface="Times New Roman"/>
                <a:cs typeface="Times New Roman" pitchFamily="18" charset="0"/>
              </a:rPr>
              <a:t> </a:t>
            </a:r>
            <a:r>
              <a:rPr lang="uk-UA" sz="2000" b="1" kern="0" dirty="0" smtClean="0">
                <a:solidFill>
                  <a:srgbClr val="365F91"/>
                </a:solidFill>
                <a:latin typeface="Times New Roman" pitchFamily="18" charset="0"/>
                <a:ea typeface="Times New Roman"/>
                <a:cs typeface="Times New Roman" pitchFamily="18" charset="0"/>
              </a:rPr>
              <a:t>                  </a:t>
            </a:r>
            <a:r>
              <a:rPr lang="uk-UA" sz="2000" kern="0" dirty="0" smtClean="0">
                <a:solidFill>
                  <a:srgbClr val="73A800"/>
                </a:solidFill>
                <a:latin typeface="Times New Roman" pitchFamily="18" charset="0"/>
                <a:ea typeface="Times New Roman"/>
                <a:cs typeface="Times New Roman" pitchFamily="18" charset="0"/>
              </a:rPr>
              <a:t>Інгредієнти </a:t>
            </a:r>
            <a:r>
              <a:rPr lang="uk-UA" sz="2000" dirty="0">
                <a:solidFill>
                  <a:srgbClr val="73A800"/>
                </a:solidFill>
                <a:latin typeface="Times New Roman" pitchFamily="18" charset="0"/>
                <a:ea typeface="Times New Roman"/>
                <a:cs typeface="Times New Roman" pitchFamily="18" charset="0"/>
              </a:rPr>
              <a:t> </a:t>
            </a:r>
            <a:endParaRPr lang="uk-UA" sz="2000" b="1" dirty="0">
              <a:solidFill>
                <a:srgbClr val="4F81BD"/>
              </a:solidFill>
              <a:latin typeface="Times New Roman" pitchFamily="18" charset="0"/>
              <a:ea typeface="Times New Roman"/>
              <a:cs typeface="Times New Roman" pitchFamily="18" charset="0"/>
            </a:endParaRPr>
          </a:p>
          <a:p>
            <a:pPr marL="342900" lvl="0" indent="-342900">
              <a:lnSpc>
                <a:spcPct val="115000"/>
              </a:lnSpc>
              <a:spcAft>
                <a:spcPts val="0"/>
              </a:spcAft>
              <a:buSzPts val="1000"/>
              <a:buFont typeface="Symbol"/>
              <a:buChar char=""/>
              <a:tabLst>
                <a:tab pos="457200" algn="l"/>
              </a:tabLst>
            </a:pPr>
            <a:r>
              <a:rPr lang="uk-UA" sz="2000" dirty="0">
                <a:solidFill>
                  <a:srgbClr val="955501"/>
                </a:solidFill>
                <a:latin typeface="Times New Roman" pitchFamily="18" charset="0"/>
                <a:ea typeface="Times New Roman"/>
                <a:cs typeface="Times New Roman" pitchFamily="18" charset="0"/>
              </a:rPr>
              <a:t>0.5 кг соленого оселедця</a:t>
            </a:r>
            <a:endParaRPr lang="uk-UA" sz="20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2000" dirty="0">
                <a:solidFill>
                  <a:srgbClr val="955501"/>
                </a:solidFill>
                <a:latin typeface="Times New Roman" pitchFamily="18" charset="0"/>
                <a:ea typeface="Times New Roman"/>
                <a:cs typeface="Times New Roman" pitchFamily="18" charset="0"/>
              </a:rPr>
              <a:t>3 цибулини</a:t>
            </a:r>
            <a:endParaRPr lang="uk-UA" sz="20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2000" dirty="0">
                <a:solidFill>
                  <a:srgbClr val="955501"/>
                </a:solidFill>
                <a:latin typeface="Times New Roman" pitchFamily="18" charset="0"/>
                <a:ea typeface="Times New Roman"/>
                <a:cs typeface="Times New Roman" pitchFamily="18" charset="0"/>
              </a:rPr>
              <a:t>0.25 л олії</a:t>
            </a:r>
            <a:endParaRPr lang="uk-UA" sz="20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2000" dirty="0">
                <a:solidFill>
                  <a:srgbClr val="955501"/>
                </a:solidFill>
                <a:latin typeface="Times New Roman" pitchFamily="18" charset="0"/>
                <a:ea typeface="Times New Roman"/>
                <a:cs typeface="Times New Roman" pitchFamily="18" charset="0"/>
              </a:rPr>
              <a:t>Молоко для замочування оселедця</a:t>
            </a:r>
            <a:endParaRPr lang="uk-UA" sz="20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2000" dirty="0">
                <a:solidFill>
                  <a:srgbClr val="955501"/>
                </a:solidFill>
                <a:latin typeface="Times New Roman" pitchFamily="18" charset="0"/>
                <a:ea typeface="Times New Roman"/>
                <a:cs typeface="Times New Roman" pitchFamily="18" charset="0"/>
              </a:rPr>
              <a:t>Духмяний перець і лавровий лист за смаком</a:t>
            </a:r>
            <a:endParaRPr lang="uk-UA" sz="2000" dirty="0">
              <a:latin typeface="Times New Roman" pitchFamily="18" charset="0"/>
              <a:ea typeface="Calibri"/>
              <a:cs typeface="Times New Roman" pitchFamily="18" charset="0"/>
            </a:endParaRPr>
          </a:p>
          <a:p>
            <a:pPr>
              <a:lnSpc>
                <a:spcPct val="115000"/>
              </a:lnSpc>
              <a:spcAft>
                <a:spcPts val="0"/>
              </a:spcAft>
            </a:pPr>
            <a:r>
              <a:rPr lang="uk-UA" sz="2000" dirty="0" smtClean="0">
                <a:latin typeface="Times New Roman" pitchFamily="18" charset="0"/>
                <a:ea typeface="Calibri"/>
                <a:cs typeface="Times New Roman" pitchFamily="18" charset="0"/>
              </a:rPr>
              <a:t>      Час приготування:  60 </a:t>
            </a:r>
            <a:r>
              <a:rPr lang="uk-UA" sz="2000" dirty="0" err="1">
                <a:latin typeface="Times New Roman" pitchFamily="18" charset="0"/>
                <a:ea typeface="Calibri"/>
                <a:cs typeface="Times New Roman" pitchFamily="18" charset="0"/>
              </a:rPr>
              <a:t>хв</a:t>
            </a:r>
            <a:r>
              <a:rPr lang="uk-UA" sz="2000" dirty="0">
                <a:latin typeface="Times New Roman" pitchFamily="18" charset="0"/>
                <a:ea typeface="Calibri"/>
                <a:cs typeface="Times New Roman" pitchFamily="18" charset="0"/>
              </a:rPr>
              <a:t>   </a:t>
            </a:r>
            <a:r>
              <a:rPr lang="uk-UA" sz="2000" dirty="0" smtClean="0">
                <a:latin typeface="Times New Roman" pitchFamily="18" charset="0"/>
                <a:ea typeface="Calibri"/>
                <a:cs typeface="Times New Roman" pitchFamily="18" charset="0"/>
              </a:rPr>
              <a:t>Кількість:  5 порції</a:t>
            </a:r>
            <a:endParaRPr lang="uk-UA" sz="2000" dirty="0">
              <a:latin typeface="Times New Roman" pitchFamily="18" charset="0"/>
              <a:ea typeface="Calibri"/>
              <a:cs typeface="Times New Roman" pitchFamily="18" charset="0"/>
            </a:endParaRPr>
          </a:p>
          <a:p>
            <a:pPr>
              <a:lnSpc>
                <a:spcPct val="115000"/>
              </a:lnSpc>
              <a:spcBef>
                <a:spcPts val="1000"/>
              </a:spcBef>
              <a:spcAft>
                <a:spcPts val="0"/>
              </a:spcAft>
            </a:pPr>
            <a:r>
              <a:rPr lang="uk-UA" sz="2000" dirty="0" smtClean="0">
                <a:solidFill>
                  <a:srgbClr val="73A800"/>
                </a:solidFill>
                <a:latin typeface="Times New Roman" pitchFamily="18" charset="0"/>
                <a:ea typeface="Times New Roman"/>
                <a:cs typeface="Times New Roman" pitchFamily="18" charset="0"/>
              </a:rPr>
              <a:t>                    Спосіб </a:t>
            </a:r>
            <a:r>
              <a:rPr lang="uk-UA" sz="2000" dirty="0">
                <a:solidFill>
                  <a:srgbClr val="73A800"/>
                </a:solidFill>
                <a:latin typeface="Times New Roman" pitchFamily="18" charset="0"/>
                <a:ea typeface="Times New Roman"/>
                <a:cs typeface="Times New Roman" pitchFamily="18" charset="0"/>
              </a:rPr>
              <a:t>приготування</a:t>
            </a:r>
            <a:endParaRPr lang="uk-UA" sz="2000" b="1" dirty="0">
              <a:solidFill>
                <a:srgbClr val="4F81BD"/>
              </a:solidFill>
              <a:latin typeface="Times New Roman" pitchFamily="18" charset="0"/>
              <a:ea typeface="Times New Roman"/>
              <a:cs typeface="Times New Roman" pitchFamily="18" charset="0"/>
            </a:endParaRPr>
          </a:p>
          <a:p>
            <a:pPr marL="342900" lvl="0" indent="-342900">
              <a:lnSpc>
                <a:spcPct val="115000"/>
              </a:lnSpc>
              <a:spcAft>
                <a:spcPts val="0"/>
              </a:spcAft>
              <a:buSzPts val="1000"/>
              <a:buFont typeface="Symbol"/>
              <a:buChar char=""/>
              <a:tabLst>
                <a:tab pos="457200" algn="l"/>
              </a:tabLst>
            </a:pPr>
            <a:r>
              <a:rPr lang="uk-UA" sz="2000" dirty="0">
                <a:solidFill>
                  <a:srgbClr val="955501"/>
                </a:solidFill>
                <a:latin typeface="Times New Roman" pitchFamily="18" charset="0"/>
                <a:ea typeface="Calibri"/>
                <a:cs typeface="Times New Roman" pitchFamily="18" charset="0"/>
              </a:rPr>
              <a:t>Філе оселедця замочити на 1/2 години в молоці (буде менш солоним i делікатнішим)</a:t>
            </a:r>
            <a:endParaRPr lang="uk-UA" sz="20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2000" dirty="0">
                <a:solidFill>
                  <a:srgbClr val="955501"/>
                </a:solidFill>
                <a:latin typeface="Times New Roman" pitchFamily="18" charset="0"/>
                <a:ea typeface="Calibri"/>
                <a:cs typeface="Times New Roman" pitchFamily="18" charset="0"/>
              </a:rPr>
              <a:t>Цибулю порізати на кубики або кільця</a:t>
            </a:r>
            <a:endParaRPr lang="uk-UA" sz="20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2000" dirty="0">
                <a:solidFill>
                  <a:srgbClr val="955501"/>
                </a:solidFill>
                <a:latin typeface="Times New Roman" pitchFamily="18" charset="0"/>
                <a:ea typeface="Calibri"/>
                <a:cs typeface="Times New Roman" pitchFamily="18" charset="0"/>
              </a:rPr>
              <a:t>Оселедець віддушити та нарізати на кусочки шириною 2 см</a:t>
            </a:r>
            <a:endParaRPr lang="uk-UA" sz="20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2000" dirty="0">
                <a:solidFill>
                  <a:srgbClr val="955501"/>
                </a:solidFill>
                <a:latin typeface="Times New Roman" pitchFamily="18" charset="0"/>
                <a:ea typeface="Calibri"/>
                <a:cs typeface="Times New Roman" pitchFamily="18" charset="0"/>
              </a:rPr>
              <a:t>По черзі вкладати у банку цибулю, кусочки оселедця та декілька зернят духмяного перцю і лавровий лист, заливаючи окремі шари олією</a:t>
            </a:r>
            <a:endParaRPr lang="uk-UA" sz="2000" dirty="0">
              <a:latin typeface="Times New Roman" pitchFamily="18" charset="0"/>
              <a:ea typeface="Calibri"/>
              <a:cs typeface="Times New Roman" pitchFamily="18" charset="0"/>
            </a:endParaRPr>
          </a:p>
          <a:p>
            <a:pPr marL="342900" lvl="0" indent="-342900">
              <a:lnSpc>
                <a:spcPct val="115000"/>
              </a:lnSpc>
              <a:spcAft>
                <a:spcPts val="0"/>
              </a:spcAft>
              <a:buSzPts val="1000"/>
              <a:buFont typeface="Symbol"/>
              <a:buChar char=""/>
              <a:tabLst>
                <a:tab pos="457200" algn="l"/>
              </a:tabLst>
            </a:pPr>
            <a:r>
              <a:rPr lang="uk-UA" sz="2000" dirty="0">
                <a:solidFill>
                  <a:srgbClr val="955501"/>
                </a:solidFill>
                <a:latin typeface="Times New Roman" pitchFamily="18" charset="0"/>
                <a:ea typeface="Calibri"/>
                <a:cs typeface="Times New Roman" pitchFamily="18" charset="0"/>
              </a:rPr>
              <a:t>Банку на </a:t>
            </a:r>
            <a:r>
              <a:rPr lang="uk-UA" sz="2000" dirty="0" err="1">
                <a:solidFill>
                  <a:srgbClr val="955501"/>
                </a:solidFill>
                <a:latin typeface="Times New Roman" pitchFamily="18" charset="0"/>
                <a:ea typeface="Calibri"/>
                <a:cs typeface="Times New Roman" pitchFamily="18" charset="0"/>
              </a:rPr>
              <a:t>одинь</a:t>
            </a:r>
            <a:r>
              <a:rPr lang="uk-UA" sz="2000" dirty="0">
                <a:solidFill>
                  <a:srgbClr val="955501"/>
                </a:solidFill>
                <a:latin typeface="Times New Roman" pitchFamily="18" charset="0"/>
                <a:ea typeface="Calibri"/>
                <a:cs typeface="Times New Roman" pitchFamily="18" charset="0"/>
              </a:rPr>
              <a:t> день відставити у </a:t>
            </a:r>
            <a:r>
              <a:rPr lang="uk-UA" sz="2000" dirty="0" smtClean="0">
                <a:solidFill>
                  <a:srgbClr val="955501"/>
                </a:solidFill>
                <a:latin typeface="Times New Roman" pitchFamily="18" charset="0"/>
                <a:ea typeface="Calibri"/>
                <a:cs typeface="Times New Roman" pitchFamily="18" charset="0"/>
              </a:rPr>
              <a:t>холодильник.</a:t>
            </a:r>
          </a:p>
          <a:p>
            <a:pPr lvl="0">
              <a:lnSpc>
                <a:spcPct val="115000"/>
              </a:lnSpc>
              <a:spcAft>
                <a:spcPts val="0"/>
              </a:spcAft>
              <a:buSzPts val="1000"/>
              <a:tabLst>
                <a:tab pos="457200" algn="l"/>
              </a:tabLst>
            </a:pPr>
            <a:r>
              <a:rPr lang="uk-UA" sz="2000" dirty="0" smtClean="0">
                <a:solidFill>
                  <a:srgbClr val="955501"/>
                </a:solidFill>
                <a:latin typeface="Times New Roman"/>
                <a:ea typeface="Calibri"/>
              </a:rPr>
              <a:t>       Спосіб </a:t>
            </a:r>
            <a:r>
              <a:rPr lang="uk-UA" sz="2000" dirty="0">
                <a:solidFill>
                  <a:srgbClr val="955501"/>
                </a:solidFill>
                <a:latin typeface="Times New Roman"/>
                <a:ea typeface="Calibri"/>
              </a:rPr>
              <a:t>подавання: Найкраще смакує зі свіжою випічкою.</a:t>
            </a:r>
            <a:br>
              <a:rPr lang="uk-UA" sz="2000" dirty="0">
                <a:solidFill>
                  <a:srgbClr val="955501"/>
                </a:solidFill>
                <a:latin typeface="Times New Roman"/>
                <a:ea typeface="Calibri"/>
              </a:rPr>
            </a:br>
            <a:endParaRPr lang="uk-UA" sz="2000" dirty="0">
              <a:effectLst/>
              <a:latin typeface="Times New Roman" pitchFamily="18" charset="0"/>
              <a:ea typeface="Calibri"/>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16632"/>
            <a:ext cx="3551359" cy="2667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662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806" y="3741"/>
            <a:ext cx="9087193" cy="7645683"/>
          </a:xfrm>
          <a:prstGeom prst="rect">
            <a:avLst/>
          </a:prstGeom>
        </p:spPr>
        <p:txBody>
          <a:bodyPr wrap="square">
            <a:spAutoFit/>
          </a:bodyPr>
          <a:lstStyle/>
          <a:p>
            <a:pPr lvl="0">
              <a:lnSpc>
                <a:spcPct val="115000"/>
              </a:lnSpc>
              <a:spcBef>
                <a:spcPts val="2400"/>
              </a:spcBef>
            </a:pPr>
            <a:r>
              <a:rPr lang="uk-UA" sz="2400" b="1" i="1" kern="1800" dirty="0" smtClean="0">
                <a:solidFill>
                  <a:srgbClr val="73A800"/>
                </a:solidFill>
                <a:latin typeface="Times New Roman" pitchFamily="18" charset="0"/>
                <a:ea typeface="Times New Roman"/>
                <a:cs typeface="Times New Roman" pitchFamily="18" charset="0"/>
              </a:rPr>
              <a:t>          Овочевий </a:t>
            </a:r>
            <a:r>
              <a:rPr lang="uk-UA" sz="2400" b="1" i="1" kern="1800" dirty="0">
                <a:solidFill>
                  <a:srgbClr val="73A800"/>
                </a:solidFill>
                <a:latin typeface="Times New Roman" pitchFamily="18" charset="0"/>
                <a:ea typeface="Times New Roman"/>
                <a:cs typeface="Times New Roman" pitchFamily="18" charset="0"/>
              </a:rPr>
              <a:t>салат</a:t>
            </a:r>
            <a:endParaRPr lang="uk-UA" sz="2400" b="1" i="1" kern="0" dirty="0">
              <a:solidFill>
                <a:srgbClr val="365F91"/>
              </a:solidFill>
              <a:latin typeface="Times New Roman" pitchFamily="18" charset="0"/>
              <a:ea typeface="Times New Roman"/>
              <a:cs typeface="Times New Roman" pitchFamily="18" charset="0"/>
            </a:endParaRPr>
          </a:p>
          <a:p>
            <a:pPr>
              <a:lnSpc>
                <a:spcPct val="115000"/>
              </a:lnSpc>
              <a:spcBef>
                <a:spcPts val="2400"/>
              </a:spcBef>
              <a:spcAft>
                <a:spcPts val="0"/>
              </a:spcAft>
            </a:pPr>
            <a:r>
              <a:rPr lang="uk-UA" sz="1600" kern="0" dirty="0" smtClean="0">
                <a:solidFill>
                  <a:srgbClr val="73A800"/>
                </a:solidFill>
                <a:latin typeface="Times New Roman" pitchFamily="18" charset="0"/>
                <a:ea typeface="Times New Roman"/>
                <a:cs typeface="Times New Roman" pitchFamily="18" charset="0"/>
              </a:rPr>
              <a:t>Інгредієнти </a:t>
            </a:r>
          </a:p>
          <a:p>
            <a:pPr lvl="0">
              <a:lnSpc>
                <a:spcPct val="115000"/>
              </a:lnSpc>
              <a:spcAft>
                <a:spcPts val="0"/>
              </a:spcAft>
              <a:buSzPts val="1000"/>
              <a:tabLst>
                <a:tab pos="457200" algn="l"/>
              </a:tabLst>
            </a:pPr>
            <a:r>
              <a:rPr lang="uk-UA" sz="1600" dirty="0" smtClean="0">
                <a:solidFill>
                  <a:srgbClr val="955501"/>
                </a:solidFill>
                <a:latin typeface="Times New Roman" pitchFamily="18" charset="0"/>
                <a:ea typeface="Calibri"/>
                <a:cs typeface="Times New Roman" pitchFamily="18" charset="0"/>
              </a:rPr>
              <a:t>4 </a:t>
            </a:r>
            <a:r>
              <a:rPr lang="uk-UA" sz="1600" dirty="0">
                <a:solidFill>
                  <a:srgbClr val="955501"/>
                </a:solidFill>
                <a:latin typeface="Times New Roman" pitchFamily="18" charset="0"/>
                <a:ea typeface="Calibri"/>
                <a:cs typeface="Times New Roman" pitchFamily="18" charset="0"/>
              </a:rPr>
              <a:t>морквини </a:t>
            </a:r>
            <a:br>
              <a:rPr lang="uk-UA" sz="1600" dirty="0">
                <a:solidFill>
                  <a:srgbClr val="955501"/>
                </a:solidFill>
                <a:latin typeface="Times New Roman" pitchFamily="18" charset="0"/>
                <a:ea typeface="Calibri"/>
                <a:cs typeface="Times New Roman" pitchFamily="18" charset="0"/>
              </a:rPr>
            </a:br>
            <a:r>
              <a:rPr lang="uk-UA" sz="1600" dirty="0">
                <a:solidFill>
                  <a:srgbClr val="955501"/>
                </a:solidFill>
                <a:latin typeface="Times New Roman" pitchFamily="18" charset="0"/>
                <a:ea typeface="Calibri"/>
                <a:cs typeface="Times New Roman" pitchFamily="18" charset="0"/>
              </a:rPr>
              <a:t>2 кореня петрушки </a:t>
            </a:r>
            <a:br>
              <a:rPr lang="uk-UA" sz="1600" dirty="0">
                <a:solidFill>
                  <a:srgbClr val="955501"/>
                </a:solidFill>
                <a:latin typeface="Times New Roman" pitchFamily="18" charset="0"/>
                <a:ea typeface="Calibri"/>
                <a:cs typeface="Times New Roman" pitchFamily="18" charset="0"/>
              </a:rPr>
            </a:br>
            <a:r>
              <a:rPr lang="uk-UA" sz="1600" dirty="0">
                <a:solidFill>
                  <a:srgbClr val="955501"/>
                </a:solidFill>
                <a:latin typeface="Times New Roman" pitchFamily="18" charset="0"/>
                <a:ea typeface="Calibri"/>
                <a:cs typeface="Times New Roman" pitchFamily="18" charset="0"/>
              </a:rPr>
              <a:t>2 картоплини </a:t>
            </a:r>
            <a:br>
              <a:rPr lang="uk-UA" sz="1600" dirty="0">
                <a:solidFill>
                  <a:srgbClr val="955501"/>
                </a:solidFill>
                <a:latin typeface="Times New Roman" pitchFamily="18" charset="0"/>
                <a:ea typeface="Calibri"/>
                <a:cs typeface="Times New Roman" pitchFamily="18" charset="0"/>
              </a:rPr>
            </a:br>
            <a:r>
              <a:rPr lang="uk-UA" sz="1600" dirty="0">
                <a:solidFill>
                  <a:srgbClr val="955501"/>
                </a:solidFill>
                <a:latin typeface="Times New Roman" pitchFamily="18" charset="0"/>
                <a:ea typeface="Calibri"/>
                <a:cs typeface="Times New Roman" pitchFamily="18" charset="0"/>
              </a:rPr>
              <a:t>0,5 селери </a:t>
            </a:r>
            <a:br>
              <a:rPr lang="uk-UA" sz="1600" dirty="0">
                <a:solidFill>
                  <a:srgbClr val="955501"/>
                </a:solidFill>
                <a:latin typeface="Times New Roman" pitchFamily="18" charset="0"/>
                <a:ea typeface="Calibri"/>
                <a:cs typeface="Times New Roman" pitchFamily="18" charset="0"/>
              </a:rPr>
            </a:br>
            <a:r>
              <a:rPr lang="uk-UA" sz="1600" dirty="0">
                <a:solidFill>
                  <a:srgbClr val="955501"/>
                </a:solidFill>
                <a:latin typeface="Times New Roman" pitchFamily="18" charset="0"/>
                <a:ea typeface="Calibri"/>
                <a:cs typeface="Times New Roman" pitchFamily="18" charset="0"/>
              </a:rPr>
              <a:t>5 квашених огірків </a:t>
            </a:r>
            <a:br>
              <a:rPr lang="uk-UA" sz="1600" dirty="0">
                <a:solidFill>
                  <a:srgbClr val="955501"/>
                </a:solidFill>
                <a:latin typeface="Times New Roman" pitchFamily="18" charset="0"/>
                <a:ea typeface="Calibri"/>
                <a:cs typeface="Times New Roman" pitchFamily="18" charset="0"/>
              </a:rPr>
            </a:br>
            <a:r>
              <a:rPr lang="uk-UA" sz="1600" dirty="0">
                <a:solidFill>
                  <a:srgbClr val="955501"/>
                </a:solidFill>
                <a:latin typeface="Times New Roman" pitchFamily="18" charset="0"/>
                <a:ea typeface="Calibri"/>
                <a:cs typeface="Times New Roman" pitchFamily="18" charset="0"/>
              </a:rPr>
              <a:t>3 цибулини </a:t>
            </a:r>
            <a:br>
              <a:rPr lang="uk-UA" sz="1600" dirty="0">
                <a:solidFill>
                  <a:srgbClr val="955501"/>
                </a:solidFill>
                <a:latin typeface="Times New Roman" pitchFamily="18" charset="0"/>
                <a:ea typeface="Calibri"/>
                <a:cs typeface="Times New Roman" pitchFamily="18" charset="0"/>
              </a:rPr>
            </a:br>
            <a:r>
              <a:rPr lang="uk-UA" sz="1600" dirty="0">
                <a:solidFill>
                  <a:srgbClr val="955501"/>
                </a:solidFill>
                <a:latin typeface="Times New Roman" pitchFamily="18" charset="0"/>
                <a:ea typeface="Calibri"/>
                <a:cs typeface="Times New Roman" pitchFamily="18" charset="0"/>
              </a:rPr>
              <a:t>4 варені яйця </a:t>
            </a:r>
            <a:br>
              <a:rPr lang="uk-UA" sz="1600" dirty="0">
                <a:solidFill>
                  <a:srgbClr val="955501"/>
                </a:solidFill>
                <a:latin typeface="Times New Roman" pitchFamily="18" charset="0"/>
                <a:ea typeface="Calibri"/>
                <a:cs typeface="Times New Roman" pitchFamily="18" charset="0"/>
              </a:rPr>
            </a:br>
            <a:r>
              <a:rPr lang="uk-UA" sz="1600" dirty="0">
                <a:solidFill>
                  <a:srgbClr val="955501"/>
                </a:solidFill>
                <a:latin typeface="Times New Roman" pitchFamily="18" charset="0"/>
                <a:ea typeface="Calibri"/>
                <a:cs typeface="Times New Roman" pitchFamily="18" charset="0"/>
              </a:rPr>
              <a:t>1 банка консервованого </a:t>
            </a:r>
            <a:br>
              <a:rPr lang="uk-UA" sz="1600" dirty="0">
                <a:solidFill>
                  <a:srgbClr val="955501"/>
                </a:solidFill>
                <a:latin typeface="Times New Roman" pitchFamily="18" charset="0"/>
                <a:ea typeface="Calibri"/>
                <a:cs typeface="Times New Roman" pitchFamily="18" charset="0"/>
              </a:rPr>
            </a:br>
            <a:r>
              <a:rPr lang="uk-UA" sz="1600" u="sng" dirty="0">
                <a:solidFill>
                  <a:srgbClr val="73A800"/>
                </a:solidFill>
                <a:latin typeface="Times New Roman" pitchFamily="18" charset="0"/>
                <a:ea typeface="Calibri"/>
                <a:cs typeface="Times New Roman" pitchFamily="18" charset="0"/>
                <a:hlinkClick r:id="rId2"/>
              </a:rPr>
              <a:t>горошку</a:t>
            </a:r>
            <a:r>
              <a:rPr lang="uk-UA" sz="1600" dirty="0">
                <a:solidFill>
                  <a:srgbClr val="955501"/>
                </a:solidFill>
                <a:latin typeface="Times New Roman" pitchFamily="18" charset="0"/>
                <a:ea typeface="Calibri"/>
                <a:cs typeface="Times New Roman" pitchFamily="18" charset="0"/>
              </a:rPr>
              <a:t> </a:t>
            </a:r>
            <a:br>
              <a:rPr lang="uk-UA" sz="1600" dirty="0">
                <a:solidFill>
                  <a:srgbClr val="955501"/>
                </a:solidFill>
                <a:latin typeface="Times New Roman" pitchFamily="18" charset="0"/>
                <a:ea typeface="Calibri"/>
                <a:cs typeface="Times New Roman" pitchFamily="18" charset="0"/>
              </a:rPr>
            </a:br>
            <a:r>
              <a:rPr lang="uk-UA" sz="1600" dirty="0">
                <a:solidFill>
                  <a:srgbClr val="955501"/>
                </a:solidFill>
                <a:latin typeface="Times New Roman" pitchFamily="18" charset="0"/>
                <a:ea typeface="Calibri"/>
                <a:cs typeface="Times New Roman" pitchFamily="18" charset="0"/>
              </a:rPr>
              <a:t>або кукурудзи </a:t>
            </a:r>
            <a:br>
              <a:rPr lang="uk-UA" sz="1600" dirty="0">
                <a:solidFill>
                  <a:srgbClr val="955501"/>
                </a:solidFill>
                <a:latin typeface="Times New Roman" pitchFamily="18" charset="0"/>
                <a:ea typeface="Calibri"/>
                <a:cs typeface="Times New Roman" pitchFamily="18" charset="0"/>
              </a:rPr>
            </a:br>
            <a:r>
              <a:rPr lang="uk-UA" sz="1600" dirty="0">
                <a:solidFill>
                  <a:srgbClr val="955501"/>
                </a:solidFill>
                <a:latin typeface="Times New Roman" pitchFamily="18" charset="0"/>
                <a:ea typeface="Calibri"/>
                <a:cs typeface="Times New Roman" pitchFamily="18" charset="0"/>
              </a:rPr>
              <a:t>1 ложка «</a:t>
            </a:r>
            <a:r>
              <a:rPr lang="uk-UA" sz="1600" dirty="0" err="1">
                <a:solidFill>
                  <a:srgbClr val="955501"/>
                </a:solidFill>
                <a:latin typeface="Times New Roman" pitchFamily="18" charset="0"/>
                <a:ea typeface="Calibri"/>
                <a:cs typeface="Times New Roman" pitchFamily="18" charset="0"/>
              </a:rPr>
              <a:t>муштарди</a:t>
            </a:r>
            <a:r>
              <a:rPr lang="uk-UA" sz="1600" dirty="0">
                <a:solidFill>
                  <a:srgbClr val="955501"/>
                </a:solidFill>
                <a:latin typeface="Times New Roman" pitchFamily="18" charset="0"/>
                <a:ea typeface="Calibri"/>
                <a:cs typeface="Times New Roman" pitchFamily="18" charset="0"/>
              </a:rPr>
              <a:t>» (гірчичний соус) </a:t>
            </a:r>
            <a:br>
              <a:rPr lang="uk-UA" sz="1600" dirty="0">
                <a:solidFill>
                  <a:srgbClr val="955501"/>
                </a:solidFill>
                <a:latin typeface="Times New Roman" pitchFamily="18" charset="0"/>
                <a:ea typeface="Calibri"/>
                <a:cs typeface="Times New Roman" pitchFamily="18" charset="0"/>
              </a:rPr>
            </a:br>
            <a:r>
              <a:rPr lang="uk-UA" sz="1600" dirty="0">
                <a:solidFill>
                  <a:srgbClr val="955501"/>
                </a:solidFill>
                <a:latin typeface="Times New Roman" pitchFamily="18" charset="0"/>
                <a:ea typeface="Calibri"/>
                <a:cs typeface="Times New Roman" pitchFamily="18" charset="0"/>
              </a:rPr>
              <a:t>5 ложок майонезу </a:t>
            </a:r>
            <a:br>
              <a:rPr lang="uk-UA" sz="1600" dirty="0">
                <a:solidFill>
                  <a:srgbClr val="955501"/>
                </a:solidFill>
                <a:latin typeface="Times New Roman" pitchFamily="18" charset="0"/>
                <a:ea typeface="Calibri"/>
                <a:cs typeface="Times New Roman" pitchFamily="18" charset="0"/>
              </a:rPr>
            </a:br>
            <a:r>
              <a:rPr lang="uk-UA" sz="1600" dirty="0">
                <a:solidFill>
                  <a:srgbClr val="955501"/>
                </a:solidFill>
                <a:latin typeface="Times New Roman" pitchFamily="18" charset="0"/>
                <a:ea typeface="Calibri"/>
                <a:cs typeface="Times New Roman" pitchFamily="18" charset="0"/>
              </a:rPr>
              <a:t>Сіль і перець за смаком </a:t>
            </a:r>
            <a:endParaRPr lang="uk-UA" sz="1600" dirty="0">
              <a:latin typeface="Times New Roman" pitchFamily="18" charset="0"/>
              <a:ea typeface="Calibri"/>
              <a:cs typeface="Times New Roman" pitchFamily="18" charset="0"/>
            </a:endParaRPr>
          </a:p>
          <a:p>
            <a:pPr>
              <a:lnSpc>
                <a:spcPct val="115000"/>
              </a:lnSpc>
              <a:spcAft>
                <a:spcPts val="0"/>
              </a:spcAft>
            </a:pPr>
            <a:r>
              <a:rPr lang="uk-UA" sz="1600" dirty="0">
                <a:latin typeface="Times New Roman" pitchFamily="18" charset="0"/>
                <a:ea typeface="Calibri"/>
                <a:cs typeface="Times New Roman" pitchFamily="18" charset="0"/>
              </a:rPr>
              <a:t> </a:t>
            </a:r>
            <a:r>
              <a:rPr lang="uk-UA" sz="1600" dirty="0" smtClean="0">
                <a:latin typeface="Times New Roman" pitchFamily="18" charset="0"/>
                <a:ea typeface="Calibri"/>
                <a:cs typeface="Times New Roman" pitchFamily="18" charset="0"/>
              </a:rPr>
              <a:t>Час приготування: 60 </a:t>
            </a:r>
            <a:r>
              <a:rPr lang="uk-UA" sz="1600" dirty="0" err="1">
                <a:latin typeface="Times New Roman" pitchFamily="18" charset="0"/>
                <a:ea typeface="Calibri"/>
                <a:cs typeface="Times New Roman" pitchFamily="18" charset="0"/>
              </a:rPr>
              <a:t>хв</a:t>
            </a:r>
            <a:r>
              <a:rPr lang="uk-UA" sz="1600" dirty="0">
                <a:latin typeface="Times New Roman" pitchFamily="18" charset="0"/>
                <a:ea typeface="Calibri"/>
                <a:cs typeface="Times New Roman" pitchFamily="18" charset="0"/>
              </a:rPr>
              <a:t>        </a:t>
            </a:r>
            <a:r>
              <a:rPr lang="uk-UA" sz="1600" dirty="0" smtClean="0">
                <a:latin typeface="Times New Roman" pitchFamily="18" charset="0"/>
                <a:ea typeface="Calibri"/>
                <a:cs typeface="Times New Roman" pitchFamily="18" charset="0"/>
              </a:rPr>
              <a:t>Кількість:  </a:t>
            </a:r>
            <a:r>
              <a:rPr lang="uk-UA" sz="1600" dirty="0">
                <a:latin typeface="Times New Roman" pitchFamily="18" charset="0"/>
                <a:ea typeface="Calibri"/>
                <a:cs typeface="Times New Roman" pitchFamily="18" charset="0"/>
              </a:rPr>
              <a:t>6 </a:t>
            </a:r>
            <a:r>
              <a:rPr lang="uk-UA" sz="1600" dirty="0" smtClean="0">
                <a:latin typeface="Times New Roman" pitchFamily="18" charset="0"/>
                <a:ea typeface="Calibri"/>
                <a:cs typeface="Times New Roman" pitchFamily="18" charset="0"/>
              </a:rPr>
              <a:t>порції</a:t>
            </a:r>
            <a:endParaRPr lang="uk-UA" sz="1600" dirty="0">
              <a:latin typeface="Times New Roman" pitchFamily="18" charset="0"/>
              <a:ea typeface="Calibri"/>
              <a:cs typeface="Times New Roman" pitchFamily="18" charset="0"/>
            </a:endParaRPr>
          </a:p>
          <a:p>
            <a:pPr algn="just">
              <a:lnSpc>
                <a:spcPct val="115000"/>
              </a:lnSpc>
              <a:spcBef>
                <a:spcPts val="1000"/>
              </a:spcBef>
              <a:spcAft>
                <a:spcPts val="0"/>
              </a:spcAft>
            </a:pPr>
            <a:r>
              <a:rPr lang="uk-UA" sz="1400" dirty="0" smtClean="0">
                <a:solidFill>
                  <a:srgbClr val="73A800"/>
                </a:solidFill>
                <a:latin typeface="Times New Roman" pitchFamily="18" charset="0"/>
                <a:ea typeface="Times New Roman"/>
                <a:cs typeface="Times New Roman" pitchFamily="18" charset="0"/>
              </a:rPr>
              <a:t>                         Спосіб </a:t>
            </a:r>
            <a:r>
              <a:rPr lang="uk-UA" sz="1400" dirty="0">
                <a:solidFill>
                  <a:srgbClr val="73A800"/>
                </a:solidFill>
                <a:latin typeface="Times New Roman" pitchFamily="18" charset="0"/>
                <a:ea typeface="Times New Roman"/>
                <a:cs typeface="Times New Roman" pitchFamily="18" charset="0"/>
              </a:rPr>
              <a:t>приготування</a:t>
            </a:r>
            <a:endParaRPr lang="uk-UA" sz="1400" b="1" dirty="0">
              <a:solidFill>
                <a:srgbClr val="4F81BD"/>
              </a:solidFill>
              <a:latin typeface="Times New Roman" pitchFamily="18" charset="0"/>
              <a:ea typeface="Times New Roman"/>
              <a:cs typeface="Times New Roman" pitchFamily="18" charset="0"/>
            </a:endParaRPr>
          </a:p>
          <a:p>
            <a:pPr marL="342900" lvl="0" indent="-342900" algn="just">
              <a:lnSpc>
                <a:spcPct val="115000"/>
              </a:lnSpc>
              <a:spcAft>
                <a:spcPts val="0"/>
              </a:spcAft>
              <a:buSzPts val="1000"/>
              <a:buFont typeface="Symbol"/>
              <a:buChar char=""/>
              <a:tabLst>
                <a:tab pos="457200" algn="l"/>
              </a:tabLst>
            </a:pPr>
            <a:r>
              <a:rPr lang="uk-UA" sz="1400" dirty="0">
                <a:solidFill>
                  <a:srgbClr val="955501"/>
                </a:solidFill>
                <a:latin typeface="Times New Roman" pitchFamily="18" charset="0"/>
                <a:ea typeface="Calibri"/>
                <a:cs typeface="Times New Roman" pitchFamily="18" charset="0"/>
              </a:rPr>
              <a:t>Зварити моркву, корені петрушки, селеру та картоплю, дати охолонути, почистити та нарізати на дрібні кубики</a:t>
            </a:r>
            <a:endParaRPr lang="uk-UA" sz="1400" dirty="0">
              <a:latin typeface="Times New Roman" pitchFamily="18" charset="0"/>
              <a:ea typeface="Calibri"/>
              <a:cs typeface="Times New Roman" pitchFamily="18" charset="0"/>
            </a:endParaRPr>
          </a:p>
          <a:p>
            <a:pPr marL="342900" lvl="0" indent="-342900" algn="just">
              <a:lnSpc>
                <a:spcPct val="115000"/>
              </a:lnSpc>
              <a:spcAft>
                <a:spcPts val="0"/>
              </a:spcAft>
              <a:buSzPts val="1000"/>
              <a:buFont typeface="Symbol"/>
              <a:buChar char=""/>
              <a:tabLst>
                <a:tab pos="457200" algn="l"/>
              </a:tabLst>
            </a:pPr>
            <a:r>
              <a:rPr lang="uk-UA" sz="1400" dirty="0">
                <a:solidFill>
                  <a:srgbClr val="955501"/>
                </a:solidFill>
                <a:latin typeface="Times New Roman" pitchFamily="18" charset="0"/>
                <a:ea typeface="Calibri"/>
                <a:cs typeface="Times New Roman" pitchFamily="18" charset="0"/>
              </a:rPr>
              <a:t>Посікти цибулю та ошпарити окропом</a:t>
            </a:r>
            <a:endParaRPr lang="uk-UA" sz="1400" dirty="0">
              <a:latin typeface="Times New Roman" pitchFamily="18" charset="0"/>
              <a:ea typeface="Calibri"/>
              <a:cs typeface="Times New Roman" pitchFamily="18" charset="0"/>
            </a:endParaRPr>
          </a:p>
          <a:p>
            <a:pPr marL="342900" lvl="0" indent="-342900" algn="just">
              <a:lnSpc>
                <a:spcPct val="115000"/>
              </a:lnSpc>
              <a:spcAft>
                <a:spcPts val="0"/>
              </a:spcAft>
              <a:buSzPts val="1000"/>
              <a:buFont typeface="Symbol"/>
              <a:buChar char=""/>
              <a:tabLst>
                <a:tab pos="457200" algn="l"/>
              </a:tabLst>
            </a:pPr>
            <a:r>
              <a:rPr lang="uk-UA" sz="1400" dirty="0">
                <a:solidFill>
                  <a:srgbClr val="955501"/>
                </a:solidFill>
                <a:latin typeface="Times New Roman" pitchFamily="18" charset="0"/>
                <a:ea typeface="Calibri"/>
                <a:cs typeface="Times New Roman" pitchFamily="18" charset="0"/>
              </a:rPr>
              <a:t>Зварити яйця, охолодити, нарізати на кубики</a:t>
            </a:r>
            <a:endParaRPr lang="uk-UA" sz="1400" dirty="0">
              <a:latin typeface="Times New Roman" pitchFamily="18" charset="0"/>
              <a:ea typeface="Calibri"/>
              <a:cs typeface="Times New Roman" pitchFamily="18" charset="0"/>
            </a:endParaRPr>
          </a:p>
          <a:p>
            <a:pPr marL="342900" lvl="0" indent="-342900" algn="just">
              <a:lnSpc>
                <a:spcPct val="115000"/>
              </a:lnSpc>
              <a:spcAft>
                <a:spcPts val="0"/>
              </a:spcAft>
              <a:buSzPts val="1000"/>
              <a:buFont typeface="Symbol"/>
              <a:buChar char=""/>
              <a:tabLst>
                <a:tab pos="457200" algn="l"/>
              </a:tabLst>
            </a:pPr>
            <a:r>
              <a:rPr lang="uk-UA" sz="1400" dirty="0">
                <a:solidFill>
                  <a:srgbClr val="955501"/>
                </a:solidFill>
                <a:latin typeface="Times New Roman" pitchFamily="18" charset="0"/>
                <a:ea typeface="Calibri"/>
                <a:cs typeface="Times New Roman" pitchFamily="18" charset="0"/>
              </a:rPr>
              <a:t>Всі інгредієнти перекласти в миску, додати відціджений горошок або кукурудзу</a:t>
            </a:r>
            <a:endParaRPr lang="uk-UA" sz="1400" dirty="0">
              <a:latin typeface="Times New Roman" pitchFamily="18" charset="0"/>
              <a:ea typeface="Calibri"/>
              <a:cs typeface="Times New Roman" pitchFamily="18" charset="0"/>
            </a:endParaRPr>
          </a:p>
          <a:p>
            <a:pPr marL="342900" lvl="0" indent="-342900" algn="just">
              <a:lnSpc>
                <a:spcPct val="115000"/>
              </a:lnSpc>
              <a:spcAft>
                <a:spcPts val="0"/>
              </a:spcAft>
              <a:buSzPts val="1000"/>
              <a:buFont typeface="Symbol"/>
              <a:buChar char=""/>
              <a:tabLst>
                <a:tab pos="457200" algn="l"/>
              </a:tabLst>
            </a:pPr>
            <a:r>
              <a:rPr lang="uk-UA" sz="1400" dirty="0">
                <a:solidFill>
                  <a:srgbClr val="955501"/>
                </a:solidFill>
                <a:latin typeface="Times New Roman" pitchFamily="18" charset="0"/>
                <a:ea typeface="Calibri"/>
                <a:cs typeface="Times New Roman" pitchFamily="18" charset="0"/>
              </a:rPr>
              <a:t>Все вимішати з майонезом, «</a:t>
            </a:r>
            <a:r>
              <a:rPr lang="uk-UA" sz="1400" dirty="0" err="1">
                <a:solidFill>
                  <a:srgbClr val="955501"/>
                </a:solidFill>
                <a:latin typeface="Times New Roman" pitchFamily="18" charset="0"/>
                <a:ea typeface="Calibri"/>
                <a:cs typeface="Times New Roman" pitchFamily="18" charset="0"/>
              </a:rPr>
              <a:t>муштардою</a:t>
            </a:r>
            <a:r>
              <a:rPr lang="uk-UA" sz="1400" dirty="0">
                <a:solidFill>
                  <a:srgbClr val="955501"/>
                </a:solidFill>
                <a:latin typeface="Times New Roman" pitchFamily="18" charset="0"/>
                <a:ea typeface="Calibri"/>
                <a:cs typeface="Times New Roman" pitchFamily="18" charset="0"/>
              </a:rPr>
              <a:t>», приправити за смаком сіллю та перцем</a:t>
            </a:r>
            <a:endParaRPr lang="uk-UA" sz="1400" dirty="0">
              <a:latin typeface="Times New Roman" pitchFamily="18" charset="0"/>
              <a:ea typeface="Calibri"/>
              <a:cs typeface="Times New Roman" pitchFamily="18" charset="0"/>
            </a:endParaRPr>
          </a:p>
          <a:p>
            <a:pPr algn="just">
              <a:lnSpc>
                <a:spcPct val="115000"/>
              </a:lnSpc>
              <a:spcAft>
                <a:spcPts val="0"/>
              </a:spcAft>
            </a:pPr>
            <a:r>
              <a:rPr lang="uk-UA" sz="1400" dirty="0">
                <a:solidFill>
                  <a:srgbClr val="955501"/>
                </a:solidFill>
                <a:latin typeface="Times New Roman" pitchFamily="18" charset="0"/>
                <a:ea typeface="Calibri"/>
                <a:cs typeface="Times New Roman" pitchFamily="18" charset="0"/>
              </a:rPr>
              <a:t>Спосіб подавання: Подавати з </a:t>
            </a:r>
            <a:r>
              <a:rPr lang="uk-UA" sz="1400" dirty="0" smtClean="0">
                <a:solidFill>
                  <a:srgbClr val="955501"/>
                </a:solidFill>
                <a:latin typeface="Times New Roman" pitchFamily="18" charset="0"/>
                <a:ea typeface="Calibri"/>
                <a:cs typeface="Times New Roman" pitchFamily="18" charset="0"/>
              </a:rPr>
              <a:t>випічкою</a:t>
            </a:r>
            <a:r>
              <a:rPr lang="uk-UA" sz="1400" dirty="0">
                <a:solidFill>
                  <a:srgbClr val="955501"/>
                </a:solidFill>
                <a:latin typeface="Times New Roman" pitchFamily="18" charset="0"/>
                <a:ea typeface="Calibri"/>
                <a:cs typeface="Times New Roman" pitchFamily="18" charset="0"/>
              </a:rPr>
              <a:t>, можна їсти як гарнір до копченої ковбаси чи оселедця в олії.</a:t>
            </a:r>
            <a:br>
              <a:rPr lang="uk-UA" sz="1400" dirty="0">
                <a:solidFill>
                  <a:srgbClr val="955501"/>
                </a:solidFill>
                <a:latin typeface="Times New Roman" pitchFamily="18" charset="0"/>
                <a:ea typeface="Calibri"/>
                <a:cs typeface="Times New Roman" pitchFamily="18" charset="0"/>
              </a:rPr>
            </a:br>
            <a:endParaRPr lang="uk-UA" sz="1400" dirty="0">
              <a:latin typeface="Times New Roman" pitchFamily="18" charset="0"/>
              <a:ea typeface="Calibri"/>
              <a:cs typeface="Times New Roman" pitchFamily="18" charset="0"/>
            </a:endParaRPr>
          </a:p>
          <a:p>
            <a:pPr algn="just"/>
            <a:endParaRPr lang="uk-UA" sz="1400" dirty="0">
              <a:latin typeface="Times New Roman" pitchFamily="18" charset="0"/>
              <a:cs typeface="Times New Roman" pitchFamily="18" charset="0"/>
            </a:endParaRPr>
          </a:p>
        </p:txBody>
      </p:sp>
      <p:pic>
        <p:nvPicPr>
          <p:cNvPr id="5" name="Рисунок 4" descr="http://bonduelle.ua/files/2010/03/%D0%9E%D0%B2%D0%BE%D1%87%D0%B5%D0%B2%D0%B8%D0%B9-%D1%81%D0%B0%D0%BB%D0%B0%D1%8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16632"/>
            <a:ext cx="4226198" cy="3384376"/>
          </a:xfrm>
          <a:prstGeom prst="rect">
            <a:avLst/>
          </a:prstGeom>
          <a:noFill/>
          <a:ln>
            <a:noFill/>
          </a:ln>
        </p:spPr>
      </p:pic>
    </p:spTree>
    <p:extLst>
      <p:ext uri="{BB962C8B-B14F-4D97-AF65-F5344CB8AC3E}">
        <p14:creationId xmlns:p14="http://schemas.microsoft.com/office/powerpoint/2010/main" val="776510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22387"/>
            <a:ext cx="9144000" cy="6847003"/>
          </a:xfrm>
          <a:prstGeom prst="rect">
            <a:avLst/>
          </a:prstGeom>
        </p:spPr>
        <p:txBody>
          <a:bodyPr wrap="square">
            <a:spAutoFit/>
          </a:bodyPr>
          <a:lstStyle/>
          <a:p>
            <a:pPr lvl="0">
              <a:lnSpc>
                <a:spcPct val="115000"/>
              </a:lnSpc>
              <a:spcBef>
                <a:spcPts val="2400"/>
              </a:spcBef>
            </a:pPr>
            <a:r>
              <a:rPr lang="uk-UA" kern="1800" dirty="0" smtClean="0">
                <a:solidFill>
                  <a:srgbClr val="73A800"/>
                </a:solidFill>
                <a:latin typeface="Times New Roman"/>
                <a:ea typeface="Times New Roman"/>
                <a:cs typeface="Times New Roman"/>
              </a:rPr>
              <a:t>                                    </a:t>
            </a:r>
            <a:r>
              <a:rPr lang="uk-UA" sz="3600" b="1" i="1" kern="1800" dirty="0" err="1" smtClean="0">
                <a:solidFill>
                  <a:srgbClr val="73A800"/>
                </a:solidFill>
                <a:latin typeface="Times New Roman" pitchFamily="18" charset="0"/>
                <a:ea typeface="Times New Roman"/>
                <a:cs typeface="Times New Roman" pitchFamily="18" charset="0"/>
              </a:rPr>
              <a:t>Журек</a:t>
            </a:r>
            <a:endParaRPr lang="uk-UA" sz="3600" b="1" i="1" kern="0" dirty="0">
              <a:solidFill>
                <a:srgbClr val="365F91"/>
              </a:solidFill>
              <a:latin typeface="Times New Roman" pitchFamily="18" charset="0"/>
              <a:ea typeface="Times New Roman"/>
              <a:cs typeface="Times New Roman" pitchFamily="18" charset="0"/>
            </a:endParaRPr>
          </a:p>
          <a:p>
            <a:pPr>
              <a:lnSpc>
                <a:spcPct val="115000"/>
              </a:lnSpc>
              <a:spcBef>
                <a:spcPts val="2400"/>
              </a:spcBef>
              <a:spcAft>
                <a:spcPts val="0"/>
              </a:spcAft>
            </a:pPr>
            <a:r>
              <a:rPr lang="uk-UA" b="1" kern="0" dirty="0" smtClean="0">
                <a:solidFill>
                  <a:srgbClr val="73A800"/>
                </a:solidFill>
                <a:latin typeface="Times New Roman"/>
                <a:ea typeface="Times New Roman"/>
                <a:cs typeface="Times New Roman"/>
              </a:rPr>
              <a:t>Інгредієнти</a:t>
            </a:r>
          </a:p>
          <a:p>
            <a:pPr>
              <a:lnSpc>
                <a:spcPct val="115000"/>
              </a:lnSpc>
              <a:spcBef>
                <a:spcPts val="2400"/>
              </a:spcBef>
              <a:spcAft>
                <a:spcPts val="0"/>
              </a:spcAft>
            </a:pPr>
            <a:r>
              <a:rPr lang="uk-UA" b="1" kern="0" dirty="0" smtClean="0">
                <a:solidFill>
                  <a:srgbClr val="73A800"/>
                </a:solidFill>
                <a:latin typeface="Times New Roman"/>
                <a:ea typeface="Times New Roman"/>
                <a:cs typeface="Times New Roman"/>
              </a:rPr>
              <a:t> </a:t>
            </a:r>
            <a:r>
              <a:rPr lang="uk-UA" dirty="0" smtClean="0">
                <a:solidFill>
                  <a:srgbClr val="955501"/>
                </a:solidFill>
                <a:latin typeface="Times New Roman"/>
                <a:ea typeface="Times New Roman"/>
                <a:cs typeface="Times New Roman"/>
              </a:rPr>
              <a:t>0,5 </a:t>
            </a:r>
            <a:r>
              <a:rPr lang="uk-UA" dirty="0">
                <a:solidFill>
                  <a:srgbClr val="955501"/>
                </a:solidFill>
                <a:latin typeface="Times New Roman"/>
                <a:ea typeface="Times New Roman"/>
                <a:cs typeface="Times New Roman"/>
              </a:rPr>
              <a:t>л закваски </a:t>
            </a:r>
            <a:br>
              <a:rPr lang="uk-UA" dirty="0">
                <a:solidFill>
                  <a:srgbClr val="955501"/>
                </a:solidFill>
                <a:latin typeface="Times New Roman"/>
                <a:ea typeface="Times New Roman"/>
                <a:cs typeface="Times New Roman"/>
              </a:rPr>
            </a:br>
            <a:r>
              <a:rPr lang="uk-UA" dirty="0">
                <a:solidFill>
                  <a:srgbClr val="955501"/>
                </a:solidFill>
                <a:latin typeface="Times New Roman"/>
                <a:ea typeface="Times New Roman"/>
                <a:cs typeface="Times New Roman"/>
              </a:rPr>
              <a:t>0,2 кг білої ковбаси </a:t>
            </a:r>
            <a:br>
              <a:rPr lang="uk-UA" dirty="0">
                <a:solidFill>
                  <a:srgbClr val="955501"/>
                </a:solidFill>
                <a:latin typeface="Times New Roman"/>
                <a:ea typeface="Times New Roman"/>
                <a:cs typeface="Times New Roman"/>
              </a:rPr>
            </a:br>
            <a:r>
              <a:rPr lang="uk-UA" dirty="0">
                <a:solidFill>
                  <a:srgbClr val="955501"/>
                </a:solidFill>
                <a:latin typeface="Times New Roman"/>
                <a:ea typeface="Times New Roman"/>
                <a:cs typeface="Times New Roman"/>
              </a:rPr>
              <a:t>1 морквина </a:t>
            </a:r>
            <a:br>
              <a:rPr lang="uk-UA" dirty="0">
                <a:solidFill>
                  <a:srgbClr val="955501"/>
                </a:solidFill>
                <a:latin typeface="Times New Roman"/>
                <a:ea typeface="Times New Roman"/>
                <a:cs typeface="Times New Roman"/>
              </a:rPr>
            </a:br>
            <a:r>
              <a:rPr lang="uk-UA" dirty="0">
                <a:solidFill>
                  <a:srgbClr val="955501"/>
                </a:solidFill>
                <a:latin typeface="Times New Roman"/>
                <a:ea typeface="Times New Roman"/>
                <a:cs typeface="Times New Roman"/>
              </a:rPr>
              <a:t>1 корінь петрушки </a:t>
            </a:r>
            <a:br>
              <a:rPr lang="uk-UA" dirty="0">
                <a:solidFill>
                  <a:srgbClr val="955501"/>
                </a:solidFill>
                <a:latin typeface="Times New Roman"/>
                <a:ea typeface="Times New Roman"/>
                <a:cs typeface="Times New Roman"/>
              </a:rPr>
            </a:br>
            <a:r>
              <a:rPr lang="uk-UA" dirty="0">
                <a:solidFill>
                  <a:srgbClr val="955501"/>
                </a:solidFill>
                <a:latin typeface="Times New Roman"/>
                <a:ea typeface="Times New Roman"/>
                <a:cs typeface="Times New Roman"/>
              </a:rPr>
              <a:t>4 картоплини </a:t>
            </a:r>
            <a:br>
              <a:rPr lang="uk-UA" dirty="0">
                <a:solidFill>
                  <a:srgbClr val="955501"/>
                </a:solidFill>
                <a:latin typeface="Times New Roman"/>
                <a:ea typeface="Times New Roman"/>
                <a:cs typeface="Times New Roman"/>
              </a:rPr>
            </a:br>
            <a:r>
              <a:rPr lang="uk-UA" dirty="0">
                <a:solidFill>
                  <a:srgbClr val="955501"/>
                </a:solidFill>
                <a:latin typeface="Times New Roman"/>
                <a:ea typeface="Times New Roman"/>
                <a:cs typeface="Times New Roman"/>
              </a:rPr>
              <a:t>1 цибулина </a:t>
            </a:r>
            <a:br>
              <a:rPr lang="uk-UA" dirty="0">
                <a:solidFill>
                  <a:srgbClr val="955501"/>
                </a:solidFill>
                <a:latin typeface="Times New Roman"/>
                <a:ea typeface="Times New Roman"/>
                <a:cs typeface="Times New Roman"/>
              </a:rPr>
            </a:br>
            <a:r>
              <a:rPr lang="uk-UA" dirty="0">
                <a:solidFill>
                  <a:srgbClr val="955501"/>
                </a:solidFill>
                <a:latin typeface="Times New Roman"/>
                <a:ea typeface="Times New Roman"/>
                <a:cs typeface="Times New Roman"/>
              </a:rPr>
              <a:t>4 зубчики часнику </a:t>
            </a:r>
            <a:br>
              <a:rPr lang="uk-UA" dirty="0">
                <a:solidFill>
                  <a:srgbClr val="955501"/>
                </a:solidFill>
                <a:latin typeface="Times New Roman"/>
                <a:ea typeface="Times New Roman"/>
                <a:cs typeface="Times New Roman"/>
              </a:rPr>
            </a:br>
            <a:r>
              <a:rPr lang="uk-UA" dirty="0">
                <a:solidFill>
                  <a:srgbClr val="955501"/>
                </a:solidFill>
                <a:latin typeface="Times New Roman"/>
                <a:ea typeface="Times New Roman"/>
                <a:cs typeface="Times New Roman"/>
              </a:rPr>
              <a:t>Сіль, перець, майоран за смаком </a:t>
            </a:r>
            <a:endParaRPr lang="uk-UA" sz="1400" dirty="0">
              <a:latin typeface="Calibri"/>
              <a:ea typeface="Calibri"/>
              <a:cs typeface="Times New Roman"/>
            </a:endParaRPr>
          </a:p>
          <a:p>
            <a:pPr>
              <a:lnSpc>
                <a:spcPct val="115000"/>
              </a:lnSpc>
              <a:spcAft>
                <a:spcPts val="0"/>
              </a:spcAft>
            </a:pPr>
            <a:r>
              <a:rPr lang="uk-UA" dirty="0" smtClean="0">
                <a:latin typeface="Times New Roman"/>
                <a:ea typeface="Calibri"/>
                <a:cs typeface="Times New Roman"/>
              </a:rPr>
              <a:t>Час приготування: 60 </a:t>
            </a:r>
            <a:r>
              <a:rPr lang="uk-UA" dirty="0" err="1">
                <a:latin typeface="Times New Roman"/>
                <a:ea typeface="Calibri"/>
                <a:cs typeface="Times New Roman"/>
              </a:rPr>
              <a:t>хв</a:t>
            </a:r>
            <a:r>
              <a:rPr lang="uk-UA" dirty="0">
                <a:latin typeface="Times New Roman"/>
                <a:ea typeface="Calibri"/>
                <a:cs typeface="Times New Roman"/>
              </a:rPr>
              <a:t>    </a:t>
            </a:r>
            <a:r>
              <a:rPr lang="uk-UA" dirty="0" smtClean="0">
                <a:latin typeface="Times New Roman"/>
                <a:ea typeface="Calibri"/>
                <a:cs typeface="Times New Roman"/>
              </a:rPr>
              <a:t>Кількість:  </a:t>
            </a:r>
            <a:r>
              <a:rPr lang="uk-UA" dirty="0">
                <a:latin typeface="Times New Roman"/>
                <a:ea typeface="Calibri"/>
                <a:cs typeface="Times New Roman"/>
              </a:rPr>
              <a:t>4 </a:t>
            </a:r>
            <a:r>
              <a:rPr lang="uk-UA" dirty="0" smtClean="0">
                <a:latin typeface="Times New Roman"/>
                <a:ea typeface="Calibri"/>
                <a:cs typeface="Times New Roman"/>
              </a:rPr>
              <a:t>порції</a:t>
            </a:r>
            <a:endParaRPr lang="uk-UA" sz="1400" dirty="0">
              <a:latin typeface="Calibri"/>
              <a:ea typeface="Calibri"/>
              <a:cs typeface="Times New Roman"/>
            </a:endParaRPr>
          </a:p>
          <a:p>
            <a:pPr>
              <a:lnSpc>
                <a:spcPct val="115000"/>
              </a:lnSpc>
              <a:spcBef>
                <a:spcPts val="1000"/>
              </a:spcBef>
              <a:spcAft>
                <a:spcPts val="0"/>
              </a:spcAft>
            </a:pPr>
            <a:r>
              <a:rPr lang="uk-UA" dirty="0">
                <a:solidFill>
                  <a:srgbClr val="73A800"/>
                </a:solidFill>
                <a:latin typeface="Times New Roman"/>
                <a:ea typeface="Times New Roman"/>
                <a:cs typeface="Times New Roman"/>
              </a:rPr>
              <a:t>Спосіб приготування</a:t>
            </a:r>
            <a:endParaRPr lang="uk-UA" b="1" dirty="0">
              <a:solidFill>
                <a:srgbClr val="4F81BD"/>
              </a:solidFill>
              <a:latin typeface="Cambria"/>
              <a:ea typeface="Times New Roman"/>
              <a:cs typeface="Times New Roman"/>
            </a:endParaRPr>
          </a:p>
          <a:p>
            <a:pPr>
              <a:lnSpc>
                <a:spcPct val="115000"/>
              </a:lnSpc>
              <a:spcAft>
                <a:spcPts val="0"/>
              </a:spcAft>
            </a:pPr>
            <a:r>
              <a:rPr lang="uk-UA" dirty="0">
                <a:solidFill>
                  <a:srgbClr val="955501"/>
                </a:solidFill>
                <a:latin typeface="Times New Roman"/>
                <a:ea typeface="Calibri"/>
                <a:cs typeface="Times New Roman"/>
              </a:rPr>
              <a:t>На сковороді підсмажити нарізану цибулю з часником, доки не стануть прозорими</a:t>
            </a:r>
            <a:endParaRPr lang="uk-UA" sz="1400" dirty="0">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uk-UA" dirty="0">
                <a:solidFill>
                  <a:srgbClr val="955501"/>
                </a:solidFill>
                <a:latin typeface="Times New Roman"/>
                <a:ea typeface="Calibri"/>
                <a:cs typeface="Times New Roman"/>
              </a:rPr>
              <a:t>У 2 літрах води зварити ковбасу і додати нарізані на кубики овочі, а також смажені цибулю з часником</a:t>
            </a:r>
            <a:endParaRPr lang="uk-UA" sz="1400" dirty="0">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uk-UA" dirty="0">
                <a:solidFill>
                  <a:srgbClr val="955501"/>
                </a:solidFill>
                <a:latin typeface="Times New Roman"/>
                <a:ea typeface="Calibri"/>
                <a:cs typeface="Times New Roman"/>
              </a:rPr>
              <a:t>Коли овочі пом’якшають, додати закваску та варити на невеликому вогні</a:t>
            </a:r>
            <a:endParaRPr lang="uk-UA" sz="1400" dirty="0">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uk-UA" dirty="0">
                <a:solidFill>
                  <a:srgbClr val="955501"/>
                </a:solidFill>
                <a:latin typeface="Times New Roman"/>
                <a:ea typeface="Calibri"/>
                <a:cs typeface="Times New Roman"/>
              </a:rPr>
              <a:t>Додати за смаком сіль, перець і майоран</a:t>
            </a:r>
            <a:endParaRPr lang="uk-UA" sz="1400" dirty="0">
              <a:latin typeface="Calibri"/>
              <a:ea typeface="Calibri"/>
              <a:cs typeface="Times New Roman"/>
            </a:endParaRPr>
          </a:p>
          <a:p>
            <a:r>
              <a:rPr lang="uk-UA" dirty="0">
                <a:solidFill>
                  <a:srgbClr val="955501"/>
                </a:solidFill>
                <a:latin typeface="Times New Roman"/>
                <a:ea typeface="Calibri"/>
              </a:rPr>
              <a:t>Спосіб подавання: Подавати гарячим з кусочками ковбаси i четвертинками вареного яйця.</a:t>
            </a:r>
            <a:endParaRPr lang="uk-UA"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93527"/>
            <a:ext cx="4579516" cy="382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33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8435280" cy="6624736"/>
          </a:xfrm>
        </p:spPr>
        <p:txBody>
          <a:bodyPr>
            <a:normAutofit fontScale="25000" lnSpcReduction="20000"/>
          </a:bodyPr>
          <a:lstStyle/>
          <a:p>
            <a:pPr marL="0" indent="0">
              <a:buNone/>
            </a:pPr>
            <a:r>
              <a:rPr lang="ru-RU" sz="12800" b="1" i="1" dirty="0" smtClean="0">
                <a:solidFill>
                  <a:srgbClr val="92D050"/>
                </a:solidFill>
                <a:latin typeface="Times New Roman" pitchFamily="18" charset="0"/>
                <a:cs typeface="Times New Roman" pitchFamily="18" charset="0"/>
              </a:rPr>
              <a:t>                           </a:t>
            </a:r>
            <a:r>
              <a:rPr lang="ru-RU" sz="12800" b="1" i="1" dirty="0" err="1" smtClean="0">
                <a:solidFill>
                  <a:srgbClr val="92D050"/>
                </a:solidFill>
                <a:latin typeface="Times New Roman" pitchFamily="18" charset="0"/>
                <a:cs typeface="Times New Roman" pitchFamily="18" charset="0"/>
              </a:rPr>
              <a:t>Фляки</a:t>
            </a:r>
            <a:endParaRPr lang="ru-RU" sz="12800" b="1" i="1" dirty="0" smtClean="0">
              <a:solidFill>
                <a:srgbClr val="92D050"/>
              </a:solidFill>
              <a:latin typeface="Times New Roman" pitchFamily="18" charset="0"/>
              <a:cs typeface="Times New Roman" pitchFamily="18" charset="0"/>
            </a:endParaRPr>
          </a:p>
          <a:p>
            <a:pPr marL="0" indent="0">
              <a:buNone/>
            </a:pPr>
            <a:r>
              <a:rPr lang="ru-RU" sz="5600" dirty="0" err="1" smtClean="0">
                <a:solidFill>
                  <a:schemeClr val="tx1"/>
                </a:solidFill>
                <a:latin typeface="Times New Roman" pitchFamily="18" charset="0"/>
                <a:cs typeface="Times New Roman" pitchFamily="18" charset="0"/>
              </a:rPr>
              <a:t>Такий</a:t>
            </a:r>
            <a:r>
              <a:rPr lang="ru-RU" sz="5600" dirty="0" smtClean="0">
                <a:solidFill>
                  <a:schemeClr val="tx1"/>
                </a:solidFill>
                <a:latin typeface="Times New Roman" pitchFamily="18" charset="0"/>
                <a:cs typeface="Times New Roman" pitchFamily="18" charset="0"/>
              </a:rPr>
              <a:t> </a:t>
            </a:r>
            <a:r>
              <a:rPr lang="ru-RU" sz="5600" dirty="0" err="1">
                <a:solidFill>
                  <a:schemeClr val="tx1"/>
                </a:solidFill>
                <a:latin typeface="Times New Roman" pitchFamily="18" charset="0"/>
                <a:cs typeface="Times New Roman" pitchFamily="18" charset="0"/>
              </a:rPr>
              <a:t>польський</a:t>
            </a:r>
            <a:r>
              <a:rPr lang="ru-RU" sz="5600" dirty="0">
                <a:solidFill>
                  <a:schemeClr val="tx1"/>
                </a:solidFill>
                <a:latin typeface="Times New Roman" pitchFamily="18" charset="0"/>
                <a:cs typeface="Times New Roman" pitchFamily="18" charset="0"/>
              </a:rPr>
              <a:t> суп </a:t>
            </a:r>
            <a:r>
              <a:rPr lang="ru-RU" sz="5600" dirty="0" err="1">
                <a:solidFill>
                  <a:schemeClr val="tx1"/>
                </a:solidFill>
                <a:latin typeface="Times New Roman" pitchFamily="18" charset="0"/>
                <a:cs typeface="Times New Roman" pitchFamily="18" charset="0"/>
              </a:rPr>
              <a:t>готується</a:t>
            </a:r>
            <a:r>
              <a:rPr lang="ru-RU" sz="5600" dirty="0">
                <a:solidFill>
                  <a:schemeClr val="tx1"/>
                </a:solidFill>
                <a:latin typeface="Times New Roman" pitchFamily="18" charset="0"/>
                <a:cs typeface="Times New Roman" pitchFamily="18" charset="0"/>
              </a:rPr>
              <a:t> </a:t>
            </a:r>
            <a:r>
              <a:rPr lang="ru-RU" sz="5600" dirty="0" err="1">
                <a:solidFill>
                  <a:schemeClr val="tx1"/>
                </a:solidFill>
                <a:latin typeface="Times New Roman" pitchFamily="18" charset="0"/>
                <a:cs typeface="Times New Roman" pitchFamily="18" charset="0"/>
              </a:rPr>
              <a:t>довго</a:t>
            </a:r>
            <a:r>
              <a:rPr lang="ru-RU" sz="5600" dirty="0">
                <a:solidFill>
                  <a:schemeClr val="tx1"/>
                </a:solidFill>
                <a:latin typeface="Times New Roman" pitchFamily="18" charset="0"/>
                <a:cs typeface="Times New Roman" pitchFamily="18" charset="0"/>
              </a:rPr>
              <a:t>, але смак того </a:t>
            </a:r>
            <a:r>
              <a:rPr lang="ru-RU" sz="5600" dirty="0" err="1">
                <a:solidFill>
                  <a:schemeClr val="tx1"/>
                </a:solidFill>
                <a:latin typeface="Times New Roman" pitchFamily="18" charset="0"/>
                <a:cs typeface="Times New Roman" pitchFamily="18" charset="0"/>
              </a:rPr>
              <a:t>варто</a:t>
            </a:r>
            <a:r>
              <a:rPr lang="ru-RU" sz="5600" dirty="0">
                <a:solidFill>
                  <a:schemeClr val="tx1"/>
                </a:solidFill>
                <a:latin typeface="Times New Roman" pitchFamily="18" charset="0"/>
                <a:cs typeface="Times New Roman" pitchFamily="18" charset="0"/>
              </a:rPr>
              <a:t>. </a:t>
            </a:r>
            <a:r>
              <a:rPr lang="ru-RU" sz="5600" dirty="0" err="1" smtClean="0">
                <a:solidFill>
                  <a:schemeClr val="tx1"/>
                </a:solidFill>
                <a:latin typeface="Times New Roman" pitchFamily="18" charset="0"/>
                <a:cs typeface="Times New Roman" pitchFamily="18" charset="0"/>
              </a:rPr>
              <a:t>Головний</a:t>
            </a:r>
            <a:r>
              <a:rPr lang="ru-RU" sz="5600" dirty="0" smtClean="0">
                <a:solidFill>
                  <a:schemeClr val="tx1"/>
                </a:solidFill>
                <a:latin typeface="Times New Roman" pitchFamily="18" charset="0"/>
                <a:cs typeface="Times New Roman" pitchFamily="18" charset="0"/>
              </a:rPr>
              <a:t> </a:t>
            </a:r>
            <a:r>
              <a:rPr lang="ru-RU" sz="5600" dirty="0" err="1">
                <a:solidFill>
                  <a:schemeClr val="tx1"/>
                </a:solidFill>
                <a:latin typeface="Times New Roman" pitchFamily="18" charset="0"/>
                <a:cs typeface="Times New Roman" pitchFamily="18" charset="0"/>
              </a:rPr>
              <a:t>інгредієнт</a:t>
            </a:r>
            <a:r>
              <a:rPr lang="ru-RU" sz="5600" dirty="0">
                <a:solidFill>
                  <a:schemeClr val="tx1"/>
                </a:solidFill>
                <a:latin typeface="Times New Roman" pitchFamily="18" charset="0"/>
                <a:cs typeface="Times New Roman" pitchFamily="18" charset="0"/>
              </a:rPr>
              <a:t> </a:t>
            </a:r>
            <a:r>
              <a:rPr lang="ru-RU" sz="5600" dirty="0" err="1">
                <a:solidFill>
                  <a:schemeClr val="tx1"/>
                </a:solidFill>
                <a:latin typeface="Times New Roman" pitchFamily="18" charset="0"/>
                <a:cs typeface="Times New Roman" pitchFamily="18" charset="0"/>
              </a:rPr>
              <a:t>яловичий</a:t>
            </a:r>
            <a:r>
              <a:rPr lang="ru-RU" sz="5600" dirty="0">
                <a:solidFill>
                  <a:schemeClr val="tx1"/>
                </a:solidFill>
                <a:latin typeface="Times New Roman" pitchFamily="18" charset="0"/>
                <a:cs typeface="Times New Roman" pitchFamily="18" charset="0"/>
              </a:rPr>
              <a:t> </a:t>
            </a:r>
            <a:r>
              <a:rPr lang="ru-RU" sz="5600" dirty="0" err="1">
                <a:solidFill>
                  <a:schemeClr val="tx1"/>
                </a:solidFill>
                <a:latin typeface="Times New Roman" pitchFamily="18" charset="0"/>
                <a:cs typeface="Times New Roman" pitchFamily="18" charset="0"/>
              </a:rPr>
              <a:t>рубець</a:t>
            </a:r>
            <a:r>
              <a:rPr lang="ru-RU" sz="5600" dirty="0">
                <a:solidFill>
                  <a:schemeClr val="tx1"/>
                </a:solidFill>
                <a:latin typeface="Times New Roman" pitchFamily="18" charset="0"/>
                <a:cs typeface="Times New Roman" pitchFamily="18" charset="0"/>
              </a:rPr>
              <a:t> (</a:t>
            </a:r>
            <a:r>
              <a:rPr lang="ru-RU" sz="5600" dirty="0" err="1">
                <a:solidFill>
                  <a:schemeClr val="tx1"/>
                </a:solidFill>
                <a:latin typeface="Times New Roman" pitchFamily="18" charset="0"/>
                <a:cs typeface="Times New Roman" pitchFamily="18" charset="0"/>
              </a:rPr>
              <a:t>м'язова</a:t>
            </a:r>
            <a:r>
              <a:rPr lang="ru-RU" sz="5600" dirty="0">
                <a:solidFill>
                  <a:schemeClr val="tx1"/>
                </a:solidFill>
                <a:latin typeface="Times New Roman" pitchFamily="18" charset="0"/>
                <a:cs typeface="Times New Roman" pitchFamily="18" charset="0"/>
              </a:rPr>
              <a:t> </a:t>
            </a:r>
            <a:r>
              <a:rPr lang="ru-RU" sz="5600" dirty="0" err="1">
                <a:solidFill>
                  <a:schemeClr val="tx1"/>
                </a:solidFill>
                <a:latin typeface="Times New Roman" pitchFamily="18" charset="0"/>
                <a:cs typeface="Times New Roman" pitchFamily="18" charset="0"/>
              </a:rPr>
              <a:t>частина</a:t>
            </a:r>
            <a:r>
              <a:rPr lang="ru-RU" sz="5600" dirty="0">
                <a:solidFill>
                  <a:schemeClr val="tx1"/>
                </a:solidFill>
                <a:latin typeface="Times New Roman" pitchFamily="18" charset="0"/>
                <a:cs typeface="Times New Roman" pitchFamily="18" charset="0"/>
              </a:rPr>
              <a:t> </a:t>
            </a:r>
            <a:r>
              <a:rPr lang="ru-RU" sz="5600" dirty="0" err="1">
                <a:solidFill>
                  <a:schemeClr val="tx1"/>
                </a:solidFill>
                <a:latin typeface="Times New Roman" pitchFamily="18" charset="0"/>
                <a:cs typeface="Times New Roman" pitchFamily="18" charset="0"/>
              </a:rPr>
              <a:t>шлунка</a:t>
            </a:r>
            <a:r>
              <a:rPr lang="ru-RU" sz="5600" dirty="0" smtClean="0">
                <a:solidFill>
                  <a:schemeClr val="tx1"/>
                </a:solidFill>
                <a:latin typeface="Times New Roman" pitchFamily="18" charset="0"/>
                <a:cs typeface="Times New Roman" pitchFamily="18" charset="0"/>
              </a:rPr>
              <a:t>) </a:t>
            </a:r>
            <a:r>
              <a:rPr lang="ru-RU" sz="5600" dirty="0" err="1">
                <a:solidFill>
                  <a:schemeClr val="tx1"/>
                </a:solidFill>
                <a:latin typeface="Times New Roman" pitchFamily="18" charset="0"/>
                <a:cs typeface="Times New Roman" pitchFamily="18" charset="0"/>
              </a:rPr>
              <a:t>вимагає</a:t>
            </a:r>
            <a:r>
              <a:rPr lang="ru-RU" sz="5600" dirty="0">
                <a:solidFill>
                  <a:schemeClr val="tx1"/>
                </a:solidFill>
                <a:latin typeface="Times New Roman" pitchFamily="18" charset="0"/>
                <a:cs typeface="Times New Roman" pitchFamily="18" charset="0"/>
              </a:rPr>
              <a:t> </a:t>
            </a:r>
            <a:r>
              <a:rPr lang="ru-RU" sz="5600" dirty="0" err="1">
                <a:solidFill>
                  <a:schemeClr val="tx1"/>
                </a:solidFill>
                <a:latin typeface="Times New Roman" pitchFamily="18" charset="0"/>
                <a:cs typeface="Times New Roman" pitchFamily="18" charset="0"/>
              </a:rPr>
              <a:t>ретельного</a:t>
            </a:r>
            <a:r>
              <a:rPr lang="ru-RU" sz="5600" dirty="0">
                <a:solidFill>
                  <a:schemeClr val="tx1"/>
                </a:solidFill>
                <a:latin typeface="Times New Roman" pitchFamily="18" charset="0"/>
                <a:cs typeface="Times New Roman" pitchFamily="18" charset="0"/>
              </a:rPr>
              <a:t> </a:t>
            </a:r>
            <a:r>
              <a:rPr lang="ru-RU" sz="5600" dirty="0" err="1">
                <a:solidFill>
                  <a:schemeClr val="tx1"/>
                </a:solidFill>
                <a:latin typeface="Times New Roman" pitchFamily="18" charset="0"/>
                <a:cs typeface="Times New Roman" pitchFamily="18" charset="0"/>
              </a:rPr>
              <a:t>очищення</a:t>
            </a:r>
            <a:r>
              <a:rPr lang="ru-RU" sz="5600" dirty="0" smtClean="0">
                <a:solidFill>
                  <a:schemeClr val="tx1"/>
                </a:solidFill>
                <a:latin typeface="Times New Roman" pitchFamily="18" charset="0"/>
                <a:cs typeface="Times New Roman" pitchFamily="18" charset="0"/>
              </a:rPr>
              <a:t>.</a:t>
            </a:r>
          </a:p>
          <a:p>
            <a:pPr marL="0" indent="0">
              <a:buNone/>
            </a:pPr>
            <a:endParaRPr lang="uk-UA" sz="5600" dirty="0" smtClean="0">
              <a:solidFill>
                <a:srgbClr val="92D050"/>
              </a:solidFill>
              <a:latin typeface="Times New Roman" pitchFamily="18" charset="0"/>
              <a:cs typeface="Times New Roman" pitchFamily="18" charset="0"/>
            </a:endParaRPr>
          </a:p>
          <a:p>
            <a:pPr marL="0" indent="0">
              <a:buNone/>
            </a:pPr>
            <a:r>
              <a:rPr lang="uk-UA" sz="5600" dirty="0" smtClean="0">
                <a:solidFill>
                  <a:srgbClr val="92D050"/>
                </a:solidFill>
                <a:latin typeface="Times New Roman" pitchFamily="18" charset="0"/>
                <a:cs typeface="Times New Roman" pitchFamily="18" charset="0"/>
              </a:rPr>
              <a:t>     </a:t>
            </a:r>
            <a:r>
              <a:rPr lang="uk-UA" sz="7200" dirty="0" err="1" smtClean="0">
                <a:solidFill>
                  <a:srgbClr val="92D050"/>
                </a:solidFill>
                <a:latin typeface="Times New Roman" pitchFamily="18" charset="0"/>
                <a:cs typeface="Times New Roman" pitchFamily="18" charset="0"/>
              </a:rPr>
              <a:t>Інгрідієнти</a:t>
            </a:r>
            <a:r>
              <a:rPr lang="uk-UA" sz="7200" dirty="0" smtClean="0">
                <a:solidFill>
                  <a:srgbClr val="92D050"/>
                </a:solidFill>
                <a:latin typeface="Times New Roman" pitchFamily="18" charset="0"/>
                <a:cs typeface="Times New Roman" pitchFamily="18" charset="0"/>
              </a:rPr>
              <a:t>:</a:t>
            </a:r>
            <a:endParaRPr lang="uk-UA" sz="5600" dirty="0">
              <a:solidFill>
                <a:srgbClr val="92D050"/>
              </a:solidFill>
              <a:latin typeface="Times New Roman" pitchFamily="18" charset="0"/>
              <a:cs typeface="Times New Roman" pitchFamily="18" charset="0"/>
            </a:endParaRPr>
          </a:p>
          <a:p>
            <a:pPr marL="0" indent="0">
              <a:buNone/>
            </a:pPr>
            <a:r>
              <a:rPr lang="uk-UA" sz="5600" dirty="0" smtClean="0">
                <a:solidFill>
                  <a:schemeClr val="accent3">
                    <a:lumMod val="75000"/>
                  </a:schemeClr>
                </a:solidFill>
                <a:latin typeface="Times New Roman" pitchFamily="18" charset="0"/>
                <a:cs typeface="Times New Roman" pitchFamily="18" charset="0"/>
              </a:rPr>
              <a:t>яловичий </a:t>
            </a:r>
            <a:r>
              <a:rPr lang="uk-UA" sz="5600" dirty="0">
                <a:solidFill>
                  <a:schemeClr val="accent3">
                    <a:lumMod val="75000"/>
                  </a:schemeClr>
                </a:solidFill>
                <a:latin typeface="Times New Roman" pitchFamily="18" charset="0"/>
                <a:cs typeface="Times New Roman" pitchFamily="18" charset="0"/>
              </a:rPr>
              <a:t>неочищений рубець 1 кг або 700 гр. очищеного;</a:t>
            </a:r>
          </a:p>
          <a:p>
            <a:pPr marL="0" indent="0">
              <a:buNone/>
            </a:pPr>
            <a:r>
              <a:rPr lang="uk-UA" sz="5600" dirty="0">
                <a:solidFill>
                  <a:schemeClr val="accent3">
                    <a:lumMod val="75000"/>
                  </a:schemeClr>
                </a:solidFill>
                <a:latin typeface="Times New Roman" pitchFamily="18" charset="0"/>
                <a:cs typeface="Times New Roman" pitchFamily="18" charset="0"/>
              </a:rPr>
              <a:t>300 гр. яловичих кісток для бульйону;</a:t>
            </a:r>
          </a:p>
          <a:p>
            <a:pPr marL="0" indent="0">
              <a:buNone/>
            </a:pPr>
            <a:r>
              <a:rPr lang="uk-UA" sz="5600" dirty="0">
                <a:solidFill>
                  <a:schemeClr val="accent3">
                    <a:lumMod val="75000"/>
                  </a:schemeClr>
                </a:solidFill>
                <a:latin typeface="Times New Roman" pitchFamily="18" charset="0"/>
                <a:cs typeface="Times New Roman" pitchFamily="18" charset="0"/>
              </a:rPr>
              <a:t>морква 2-3 штуки;</a:t>
            </a:r>
          </a:p>
          <a:p>
            <a:pPr marL="0" indent="0">
              <a:buNone/>
            </a:pPr>
            <a:r>
              <a:rPr lang="uk-UA" sz="5600" dirty="0">
                <a:solidFill>
                  <a:schemeClr val="accent3">
                    <a:lumMod val="75000"/>
                  </a:schemeClr>
                </a:solidFill>
                <a:latin typeface="Times New Roman" pitchFamily="18" charset="0"/>
                <a:cs typeface="Times New Roman" pitchFamily="18" charset="0"/>
              </a:rPr>
              <a:t>2 цибулини;</a:t>
            </a:r>
          </a:p>
          <a:p>
            <a:pPr marL="0" indent="0">
              <a:buNone/>
            </a:pPr>
            <a:r>
              <a:rPr lang="uk-UA" sz="5600" dirty="0">
                <a:solidFill>
                  <a:schemeClr val="accent3">
                    <a:lumMod val="75000"/>
                  </a:schemeClr>
                </a:solidFill>
                <a:latin typeface="Times New Roman" pitchFamily="18" charset="0"/>
                <a:cs typeface="Times New Roman" pitchFamily="18" charset="0"/>
              </a:rPr>
              <a:t>5-6 см. Кореня селери;</a:t>
            </a:r>
          </a:p>
          <a:p>
            <a:pPr marL="0" indent="0">
              <a:buNone/>
            </a:pPr>
            <a:r>
              <a:rPr lang="uk-UA" sz="5600" dirty="0">
                <a:solidFill>
                  <a:schemeClr val="accent3">
                    <a:lumMod val="75000"/>
                  </a:schemeClr>
                </a:solidFill>
                <a:latin typeface="Times New Roman" pitchFamily="18" charset="0"/>
                <a:cs typeface="Times New Roman" pitchFamily="18" charset="0"/>
              </a:rPr>
              <a:t>1 ст. ложка вершкового масла;</a:t>
            </a:r>
          </a:p>
          <a:p>
            <a:pPr marL="0" indent="0">
              <a:buNone/>
            </a:pPr>
            <a:r>
              <a:rPr lang="uk-UA" sz="5600" dirty="0">
                <a:solidFill>
                  <a:schemeClr val="accent3">
                    <a:lumMod val="75000"/>
                  </a:schemeClr>
                </a:solidFill>
                <a:latin typeface="Times New Roman" pitchFamily="18" charset="0"/>
                <a:cs typeface="Times New Roman" pitchFamily="18" charset="0"/>
              </a:rPr>
              <a:t>2 ст. ложки борошна;</a:t>
            </a:r>
          </a:p>
          <a:p>
            <a:pPr marL="0" indent="0">
              <a:buNone/>
            </a:pPr>
            <a:r>
              <a:rPr lang="uk-UA" sz="5600" dirty="0">
                <a:solidFill>
                  <a:schemeClr val="accent3">
                    <a:lumMod val="75000"/>
                  </a:schemeClr>
                </a:solidFill>
                <a:latin typeface="Times New Roman" pitchFamily="18" charset="0"/>
                <a:cs typeface="Times New Roman" pitchFamily="18" charset="0"/>
              </a:rPr>
              <a:t>майоран;</a:t>
            </a:r>
          </a:p>
          <a:p>
            <a:pPr marL="0" indent="0">
              <a:buNone/>
            </a:pPr>
            <a:r>
              <a:rPr lang="uk-UA" sz="5600" dirty="0">
                <a:solidFill>
                  <a:schemeClr val="accent3">
                    <a:lumMod val="75000"/>
                  </a:schemeClr>
                </a:solidFill>
                <a:latin typeface="Times New Roman" pitchFamily="18" charset="0"/>
                <a:cs typeface="Times New Roman" pitchFamily="18" charset="0"/>
              </a:rPr>
              <a:t>сушений імбир;</a:t>
            </a:r>
          </a:p>
          <a:p>
            <a:pPr marL="0" indent="0">
              <a:buNone/>
            </a:pPr>
            <a:r>
              <a:rPr lang="uk-UA" sz="5600" dirty="0">
                <a:solidFill>
                  <a:schemeClr val="accent3">
                    <a:lumMod val="75000"/>
                  </a:schemeClr>
                </a:solidFill>
                <a:latin typeface="Times New Roman" pitchFamily="18" charset="0"/>
                <a:cs typeface="Times New Roman" pitchFamily="18" charset="0"/>
              </a:rPr>
              <a:t>мускатний горіх;</a:t>
            </a:r>
          </a:p>
          <a:p>
            <a:pPr marL="0" indent="0">
              <a:buNone/>
            </a:pPr>
            <a:r>
              <a:rPr lang="uk-UA" sz="5600" dirty="0">
                <a:solidFill>
                  <a:schemeClr val="accent3">
                    <a:lumMod val="75000"/>
                  </a:schemeClr>
                </a:solidFill>
                <a:latin typeface="Times New Roman" pitchFamily="18" charset="0"/>
                <a:cs typeface="Times New Roman" pitchFamily="18" charset="0"/>
              </a:rPr>
              <a:t>сіль, чорний і запашний перець;</a:t>
            </a:r>
          </a:p>
          <a:p>
            <a:pPr marL="0" indent="0">
              <a:buNone/>
            </a:pPr>
            <a:r>
              <a:rPr lang="uk-UA" sz="5600" dirty="0">
                <a:solidFill>
                  <a:schemeClr val="accent3">
                    <a:lumMod val="75000"/>
                  </a:schemeClr>
                </a:solidFill>
                <a:latin typeface="Times New Roman" pitchFamily="18" charset="0"/>
                <a:cs typeface="Times New Roman" pitchFamily="18" charset="0"/>
              </a:rPr>
              <a:t>тертий сир для прикраси</a:t>
            </a:r>
            <a:r>
              <a:rPr lang="uk-UA" sz="5600" dirty="0" smtClean="0">
                <a:solidFill>
                  <a:schemeClr val="accent3">
                    <a:lumMod val="75000"/>
                  </a:schemeClr>
                </a:solidFill>
                <a:latin typeface="Times New Roman" pitchFamily="18" charset="0"/>
                <a:cs typeface="Times New Roman" pitchFamily="18" charset="0"/>
              </a:rPr>
              <a:t>.</a:t>
            </a:r>
          </a:p>
          <a:p>
            <a:pPr marL="0" indent="0">
              <a:buNone/>
            </a:pPr>
            <a:r>
              <a:rPr lang="uk-UA" sz="5600" dirty="0" smtClean="0">
                <a:solidFill>
                  <a:srgbClr val="92D050"/>
                </a:solidFill>
                <a:latin typeface="Times New Roman" pitchFamily="18" charset="0"/>
                <a:cs typeface="Times New Roman" pitchFamily="18" charset="0"/>
              </a:rPr>
              <a:t>                 Спосіб приготування: </a:t>
            </a:r>
            <a:endParaRPr lang="uk-UA" sz="5600" dirty="0">
              <a:solidFill>
                <a:srgbClr val="92D050"/>
              </a:solidFill>
              <a:latin typeface="Times New Roman" pitchFamily="18" charset="0"/>
              <a:cs typeface="Times New Roman" pitchFamily="18" charset="0"/>
            </a:endParaRPr>
          </a:p>
          <a:p>
            <a:pPr marL="0" indent="0">
              <a:buNone/>
            </a:pPr>
            <a:r>
              <a:rPr lang="uk-UA" sz="5600" dirty="0" smtClean="0">
                <a:solidFill>
                  <a:schemeClr val="accent3">
                    <a:lumMod val="75000"/>
                  </a:schemeClr>
                </a:solidFill>
                <a:latin typeface="Times New Roman" pitchFamily="18" charset="0"/>
                <a:cs typeface="Times New Roman" pitchFamily="18" charset="0"/>
              </a:rPr>
              <a:t>	Спочатку </a:t>
            </a:r>
            <a:r>
              <a:rPr lang="uk-UA" sz="5600" dirty="0">
                <a:solidFill>
                  <a:schemeClr val="accent3">
                    <a:lumMod val="75000"/>
                  </a:schemeClr>
                </a:solidFill>
                <a:latin typeface="Times New Roman" pitchFamily="18" charset="0"/>
                <a:cs typeface="Times New Roman" pitchFamily="18" charset="0"/>
              </a:rPr>
              <a:t>ставимо варитися яловичий бульйон. Кістки заливаємо 3 літрами холодної води, ставимо на вогонь.</a:t>
            </a:r>
          </a:p>
          <a:p>
            <a:pPr marL="0" indent="0">
              <a:buNone/>
            </a:pPr>
            <a:r>
              <a:rPr lang="uk-UA" sz="5600" dirty="0" smtClean="0">
                <a:solidFill>
                  <a:schemeClr val="accent3">
                    <a:lumMod val="75000"/>
                  </a:schemeClr>
                </a:solidFill>
                <a:latin typeface="Times New Roman" pitchFamily="18" charset="0"/>
                <a:cs typeface="Times New Roman" pitchFamily="18" charset="0"/>
              </a:rPr>
              <a:t>	Якщо </a:t>
            </a:r>
            <a:r>
              <a:rPr lang="uk-UA" sz="5600" dirty="0">
                <a:solidFill>
                  <a:schemeClr val="accent3">
                    <a:lumMod val="75000"/>
                  </a:schemeClr>
                </a:solidFill>
                <a:latin typeface="Times New Roman" pitchFamily="18" charset="0"/>
                <a:cs typeface="Times New Roman" pitchFamily="18" charset="0"/>
              </a:rPr>
              <a:t>використовуємо неочищений рубець, його слід промити в холодній воді кілька разів, потім очистити від ворсистої частини. Очищену м'язову частину шлунку опускаємо в окріп і варимо 5-7 хвилин.</a:t>
            </a:r>
          </a:p>
          <a:p>
            <a:pPr marL="0" indent="0">
              <a:buNone/>
            </a:pPr>
            <a:r>
              <a:rPr lang="uk-UA" sz="5600" dirty="0" smtClean="0">
                <a:solidFill>
                  <a:schemeClr val="accent3">
                    <a:lumMod val="75000"/>
                  </a:schemeClr>
                </a:solidFill>
                <a:latin typeface="Times New Roman" pitchFamily="18" charset="0"/>
                <a:cs typeface="Times New Roman" pitchFamily="18" charset="0"/>
              </a:rPr>
              <a:t>	Коли </a:t>
            </a:r>
            <a:r>
              <a:rPr lang="uk-UA" sz="5600" dirty="0">
                <a:solidFill>
                  <a:schemeClr val="accent3">
                    <a:lumMod val="75000"/>
                  </a:schemeClr>
                </a:solidFill>
                <a:latin typeface="Times New Roman" pitchFamily="18" charset="0"/>
                <a:cs typeface="Times New Roman" pitchFamily="18" charset="0"/>
              </a:rPr>
              <a:t>бульйон на яловичих кістках звариться, його можна процідити, видалити кістки. Відлити 1,5 літра бульйону в окремий посуд. У бульйон додамо рубець, готуємо на слабкому вогні 3-4 години. Потім відправляємо до рубця 1 морква і 1 цибулину. Разом варимо ще 30 хвилин. Готовий рубець режим довгою соломкою.</a:t>
            </a:r>
          </a:p>
          <a:p>
            <a:pPr marL="0" indent="0">
              <a:buNone/>
            </a:pPr>
            <a:r>
              <a:rPr lang="uk-UA" sz="5600" dirty="0" smtClean="0">
                <a:solidFill>
                  <a:schemeClr val="accent3">
                    <a:lumMod val="75000"/>
                  </a:schemeClr>
                </a:solidFill>
                <a:latin typeface="Times New Roman" pitchFamily="18" charset="0"/>
                <a:cs typeface="Times New Roman" pitchFamily="18" charset="0"/>
              </a:rPr>
              <a:t>	На </a:t>
            </a:r>
            <a:r>
              <a:rPr lang="uk-UA" sz="5600" dirty="0">
                <a:solidFill>
                  <a:schemeClr val="accent3">
                    <a:lumMod val="75000"/>
                  </a:schemeClr>
                </a:solidFill>
                <a:latin typeface="Times New Roman" pitchFamily="18" charset="0"/>
                <a:cs typeface="Times New Roman" pitchFamily="18" charset="0"/>
              </a:rPr>
              <a:t>розтопленому вершковому маслі обсмажити до м'якості овочі, що залишилися, нарізані соломкою, додати борошно, ретельно перемішати. Розбавимо залишеним яловичим бульйоном. Вийде густий соус, в нього перекладаємо рубець. Солимо, перчимо, додамо трохи мускатного горіха. Варимо ще 3-5 хвилин.</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5" y="1052736"/>
            <a:ext cx="3470635"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805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7627"/>
            <a:ext cx="9144000" cy="6678751"/>
          </a:xfrm>
          <a:prstGeom prst="rect">
            <a:avLst/>
          </a:prstGeom>
        </p:spPr>
        <p:txBody>
          <a:bodyPr wrap="square">
            <a:spAutoFit/>
          </a:bodyPr>
          <a:lstStyle/>
          <a:p>
            <a:r>
              <a:rPr lang="uk-UA" sz="2800" b="1" i="1" dirty="0" smtClean="0">
                <a:solidFill>
                  <a:srgbClr val="00B050"/>
                </a:solidFill>
                <a:latin typeface="Times New Roman" pitchFamily="18" charset="0"/>
                <a:cs typeface="Times New Roman" pitchFamily="18" charset="0"/>
              </a:rPr>
              <a:t>                                          Польські ковбаски</a:t>
            </a:r>
            <a:r>
              <a:rPr lang="uk-UA" sz="2800" dirty="0"/>
              <a:t/>
            </a:r>
            <a:br>
              <a:rPr lang="uk-UA" sz="2800" dirty="0"/>
            </a:br>
            <a:r>
              <a:rPr lang="uk-UA" sz="1600" dirty="0">
                <a:latin typeface="Times New Roman" pitchFamily="18" charset="0"/>
                <a:cs typeface="Times New Roman" pitchFamily="18" charset="0"/>
              </a:rPr>
              <a:t>Біла ковбаса (пол. «</a:t>
            </a:r>
            <a:r>
              <a:rPr lang="en-US" sz="1600" dirty="0" err="1">
                <a:latin typeface="Times New Roman" pitchFamily="18" charset="0"/>
                <a:cs typeface="Times New Roman" pitchFamily="18" charset="0"/>
              </a:rPr>
              <a:t>biała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kiełbasa</a:t>
            </a:r>
            <a:r>
              <a:rPr lang="en-US" sz="1600" dirty="0">
                <a:latin typeface="Times New Roman" pitchFamily="18" charset="0"/>
                <a:cs typeface="Times New Roman" pitchFamily="18" charset="0"/>
              </a:rPr>
              <a:t>») - </a:t>
            </a:r>
            <a:r>
              <a:rPr lang="uk-UA" sz="1600" dirty="0">
                <a:latin typeface="Times New Roman" pitchFamily="18" charset="0"/>
                <a:cs typeface="Times New Roman" pitchFamily="18" charset="0"/>
              </a:rPr>
              <a:t>традиційна страва польської кухні. У минулі часи без допомоги електричних приладів приготування домашньої ковбаси було справою довгим і важким. Тому, готували її не часто </a:t>
            </a:r>
            <a:r>
              <a:rPr lang="uk-UA" sz="1600" dirty="0" smtClean="0">
                <a:latin typeface="Times New Roman" pitchFamily="18" charset="0"/>
                <a:cs typeface="Times New Roman" pitchFamily="18" charset="0"/>
              </a:rPr>
              <a:t>– на Різдво </a:t>
            </a:r>
            <a:r>
              <a:rPr lang="uk-UA" sz="1600" dirty="0">
                <a:latin typeface="Times New Roman" pitchFamily="18" charset="0"/>
                <a:cs typeface="Times New Roman" pitchFamily="18" charset="0"/>
              </a:rPr>
              <a:t>або </a:t>
            </a:r>
            <a:r>
              <a:rPr lang="uk-UA" sz="1600" dirty="0" smtClean="0">
                <a:latin typeface="Times New Roman" pitchFamily="18" charset="0"/>
                <a:cs typeface="Times New Roman" pitchFamily="18" charset="0"/>
              </a:rPr>
              <a:t>Великдень</a:t>
            </a:r>
          </a:p>
          <a:p>
            <a:pPr fontAlgn="base"/>
            <a:r>
              <a:rPr lang="uk-UA" sz="1600" dirty="0">
                <a:solidFill>
                  <a:srgbClr val="00B050"/>
                </a:solidFill>
                <a:latin typeface="Times New Roman" pitchFamily="18" charset="0"/>
                <a:cs typeface="Times New Roman" pitchFamily="18" charset="0"/>
              </a:rPr>
              <a:t> </a:t>
            </a:r>
            <a:r>
              <a:rPr lang="uk-UA" sz="1600" b="1" dirty="0">
                <a:solidFill>
                  <a:srgbClr val="00B050"/>
                </a:solidFill>
                <a:latin typeface="Times New Roman" pitchFamily="18" charset="0"/>
                <a:cs typeface="Times New Roman" pitchFamily="18" charset="0"/>
              </a:rPr>
              <a:t>Інгредієнти</a:t>
            </a:r>
            <a:r>
              <a:rPr lang="uk-UA" sz="1600" b="1" dirty="0" smtClean="0">
                <a:solidFill>
                  <a:srgbClr val="00B050"/>
                </a:solidFill>
                <a:latin typeface="Times New Roman" pitchFamily="18" charset="0"/>
                <a:cs typeface="Times New Roman" pitchFamily="18" charset="0"/>
              </a:rPr>
              <a:t>:</a:t>
            </a:r>
          </a:p>
          <a:p>
            <a:pPr fontAlgn="base">
              <a:buFont typeface="Arial"/>
              <a:buChar char="•"/>
            </a:pPr>
            <a:r>
              <a:rPr lang="uk-UA" sz="1600" dirty="0" smtClean="0">
                <a:solidFill>
                  <a:schemeClr val="accent3">
                    <a:lumMod val="75000"/>
                  </a:schemeClr>
                </a:solidFill>
                <a:latin typeface="Times New Roman" pitchFamily="18" charset="0"/>
                <a:cs typeface="Times New Roman" pitchFamily="18" charset="0"/>
              </a:rPr>
              <a:t>свинячих </a:t>
            </a:r>
            <a:r>
              <a:rPr lang="uk-UA" sz="1600" dirty="0">
                <a:solidFill>
                  <a:schemeClr val="accent3">
                    <a:lumMod val="75000"/>
                  </a:schemeClr>
                </a:solidFill>
                <a:latin typeface="Times New Roman" pitchFamily="18" charset="0"/>
                <a:cs typeface="Times New Roman" pitchFamily="18" charset="0"/>
              </a:rPr>
              <a:t>кишок - 4 Штук (метра)</a:t>
            </a:r>
          </a:p>
          <a:p>
            <a:pPr fontAlgn="base">
              <a:buFont typeface="Arial"/>
              <a:buChar char="•"/>
            </a:pPr>
            <a:r>
              <a:rPr lang="uk-UA" sz="1600" dirty="0">
                <a:solidFill>
                  <a:schemeClr val="accent3">
                    <a:lumMod val="75000"/>
                  </a:schemeClr>
                </a:solidFill>
                <a:latin typeface="Times New Roman" pitchFamily="18" charset="0"/>
                <a:cs typeface="Times New Roman" pitchFamily="18" charset="0"/>
              </a:rPr>
              <a:t>свинячих лопаток - 2 Кілограм</a:t>
            </a:r>
          </a:p>
          <a:p>
            <a:pPr fontAlgn="base">
              <a:buFont typeface="Arial"/>
              <a:buChar char="•"/>
            </a:pPr>
            <a:r>
              <a:rPr lang="uk-UA" sz="1600" dirty="0">
                <a:solidFill>
                  <a:schemeClr val="accent3">
                    <a:lumMod val="75000"/>
                  </a:schemeClr>
                </a:solidFill>
                <a:latin typeface="Times New Roman" pitchFamily="18" charset="0"/>
                <a:cs typeface="Times New Roman" pitchFamily="18" charset="0"/>
              </a:rPr>
              <a:t>холодної води - 1 /2 Стакан</a:t>
            </a:r>
          </a:p>
          <a:p>
            <a:pPr fontAlgn="base">
              <a:buFont typeface="Arial"/>
              <a:buChar char="•"/>
            </a:pPr>
            <a:r>
              <a:rPr lang="uk-UA" sz="1600" dirty="0">
                <a:solidFill>
                  <a:schemeClr val="accent3">
                    <a:lumMod val="75000"/>
                  </a:schemeClr>
                </a:solidFill>
                <a:latin typeface="Times New Roman" pitchFamily="18" charset="0"/>
                <a:cs typeface="Times New Roman" pitchFamily="18" charset="0"/>
              </a:rPr>
              <a:t>часнику - 2 Зубчик</a:t>
            </a:r>
          </a:p>
          <a:p>
            <a:pPr fontAlgn="base">
              <a:buFont typeface="Arial"/>
              <a:buChar char="•"/>
            </a:pPr>
            <a:r>
              <a:rPr lang="uk-UA" sz="1600" dirty="0">
                <a:solidFill>
                  <a:schemeClr val="accent3">
                    <a:lumMod val="75000"/>
                  </a:schemeClr>
                </a:solidFill>
                <a:latin typeface="Times New Roman" pitchFamily="18" charset="0"/>
                <a:cs typeface="Times New Roman" pitchFamily="18" charset="0"/>
              </a:rPr>
              <a:t>солі - 4 Чайна ложка</a:t>
            </a:r>
          </a:p>
          <a:p>
            <a:pPr fontAlgn="base">
              <a:buFont typeface="Arial"/>
              <a:buChar char="•"/>
            </a:pPr>
            <a:r>
              <a:rPr lang="uk-UA" sz="1600" dirty="0">
                <a:solidFill>
                  <a:schemeClr val="accent3">
                    <a:lumMod val="75000"/>
                  </a:schemeClr>
                </a:solidFill>
                <a:latin typeface="Times New Roman" pitchFamily="18" charset="0"/>
                <a:cs typeface="Times New Roman" pitchFamily="18" charset="0"/>
              </a:rPr>
              <a:t>чорного перцю - 1 Чайна ложка</a:t>
            </a:r>
          </a:p>
          <a:p>
            <a:pPr fontAlgn="base">
              <a:buFont typeface="Arial"/>
              <a:buChar char="•"/>
            </a:pPr>
            <a:r>
              <a:rPr lang="uk-UA" sz="1600" dirty="0">
                <a:solidFill>
                  <a:schemeClr val="accent3">
                    <a:lumMod val="75000"/>
                  </a:schemeClr>
                </a:solidFill>
                <a:latin typeface="Times New Roman" pitchFamily="18" charset="0"/>
                <a:cs typeface="Times New Roman" pitchFamily="18" charset="0"/>
              </a:rPr>
              <a:t>майорану - 1 Чайна ложка</a:t>
            </a:r>
          </a:p>
          <a:p>
            <a:r>
              <a:rPr lang="uk-UA" sz="1600" dirty="0" smtClean="0">
                <a:solidFill>
                  <a:schemeClr val="accent3">
                    <a:lumMod val="75000"/>
                  </a:schemeClr>
                </a:solidFill>
                <a:latin typeface="Times New Roman" pitchFamily="18" charset="0"/>
                <a:cs typeface="Times New Roman" pitchFamily="18" charset="0"/>
              </a:rPr>
              <a:t>                                     Кількість </a:t>
            </a:r>
            <a:r>
              <a:rPr lang="uk-UA" sz="1600" dirty="0">
                <a:solidFill>
                  <a:schemeClr val="accent3">
                    <a:lumMod val="75000"/>
                  </a:schemeClr>
                </a:solidFill>
                <a:latin typeface="Times New Roman" pitchFamily="18" charset="0"/>
                <a:cs typeface="Times New Roman" pitchFamily="18" charset="0"/>
              </a:rPr>
              <a:t>порцій: 6 </a:t>
            </a:r>
            <a:endParaRPr lang="uk-UA" sz="1600" dirty="0" smtClean="0">
              <a:solidFill>
                <a:schemeClr val="accent3">
                  <a:lumMod val="75000"/>
                </a:schemeClr>
              </a:solidFill>
              <a:latin typeface="Times New Roman" pitchFamily="18" charset="0"/>
              <a:cs typeface="Times New Roman" pitchFamily="18" charset="0"/>
            </a:endParaRPr>
          </a:p>
          <a:p>
            <a:r>
              <a:rPr lang="uk-UA" sz="1600" b="1" dirty="0" smtClean="0">
                <a:solidFill>
                  <a:srgbClr val="00B050"/>
                </a:solidFill>
                <a:latin typeface="Times New Roman" pitchFamily="18" charset="0"/>
                <a:cs typeface="Times New Roman" pitchFamily="18" charset="0"/>
              </a:rPr>
              <a:t>              Приготування</a:t>
            </a:r>
            <a:r>
              <a:rPr lang="uk-UA" sz="1600" b="1" dirty="0">
                <a:solidFill>
                  <a:srgbClr val="00B050"/>
                </a:solidFill>
                <a:latin typeface="Times New Roman" pitchFamily="18" charset="0"/>
                <a:cs typeface="Times New Roman" pitchFamily="18" charset="0"/>
              </a:rPr>
              <a:t>: </a:t>
            </a:r>
            <a:endParaRPr lang="uk-UA" sz="1600" dirty="0" smtClean="0">
              <a:solidFill>
                <a:srgbClr val="00B050"/>
              </a:solidFill>
              <a:latin typeface="Times New Roman" pitchFamily="18" charset="0"/>
              <a:cs typeface="Times New Roman" pitchFamily="18" charset="0"/>
            </a:endParaRPr>
          </a:p>
          <a:p>
            <a:pPr algn="just"/>
            <a:r>
              <a:rPr lang="uk-UA" sz="1600" dirty="0" smtClean="0">
                <a:solidFill>
                  <a:schemeClr val="accent3">
                    <a:lumMod val="75000"/>
                  </a:schemeClr>
                </a:solidFill>
                <a:latin typeface="Times New Roman" pitchFamily="18" charset="0"/>
                <a:cs typeface="Times New Roman" pitchFamily="18" charset="0"/>
              </a:rPr>
              <a:t>	Свинячі </a:t>
            </a:r>
            <a:r>
              <a:rPr lang="uk-UA" sz="1600" dirty="0">
                <a:solidFill>
                  <a:schemeClr val="accent3">
                    <a:lumMod val="75000"/>
                  </a:schemeClr>
                </a:solidFill>
                <a:latin typeface="Times New Roman" pitchFamily="18" charset="0"/>
                <a:cs typeface="Times New Roman" pitchFamily="18" charset="0"/>
              </a:rPr>
              <a:t>кишки 3 рази ретельно прополоскати. Часник розчавити в </a:t>
            </a:r>
            <a:r>
              <a:rPr lang="uk-UA" sz="1600" dirty="0" err="1">
                <a:solidFill>
                  <a:schemeClr val="accent3">
                    <a:lumMod val="75000"/>
                  </a:schemeClr>
                </a:solidFill>
                <a:latin typeface="Times New Roman" pitchFamily="18" charset="0"/>
                <a:cs typeface="Times New Roman" pitchFamily="18" charset="0"/>
              </a:rPr>
              <a:t>чеснокодавку</a:t>
            </a:r>
            <a:r>
              <a:rPr lang="uk-UA" sz="1600" dirty="0">
                <a:solidFill>
                  <a:schemeClr val="accent3">
                    <a:lumMod val="75000"/>
                  </a:schemeClr>
                </a:solidFill>
                <a:latin typeface="Times New Roman" pitchFamily="18" charset="0"/>
                <a:cs typeface="Times New Roman" pitchFamily="18" charset="0"/>
              </a:rPr>
              <a:t>. Свинячі лопатки очистити від кісток, порізати і перемолоти в м'ясорубці. З'єднати воду, часник, сіль, перець і майоран, сіль повинна розчинитися. Додати приправи в м'ясо і ретельно перемішати.</a:t>
            </a:r>
          </a:p>
          <a:p>
            <a:pPr algn="just"/>
            <a:r>
              <a:rPr lang="uk-UA" sz="1600" dirty="0">
                <a:solidFill>
                  <a:schemeClr val="accent3">
                    <a:lumMod val="75000"/>
                  </a:schemeClr>
                </a:solidFill>
                <a:latin typeface="Times New Roman" pitchFamily="18" charset="0"/>
                <a:cs typeface="Times New Roman" pitchFamily="18" charset="0"/>
              </a:rPr>
              <a:t>Польські ковбаски 2. Відокремте невеликий шматочок м'яса і підсмажте її на сковорідці, щоб спробувати на смак. Пам'ятайте, що ковбаски часто подають холодними, а в холодному м'ясі повинно бути багато спецій. Зауважте край кишки, змастіть ковбасний шприц жиром, надягніть на нього кишку.</a:t>
            </a:r>
          </a:p>
          <a:p>
            <a:pPr algn="just"/>
            <a:r>
              <a:rPr lang="uk-UA" sz="1600" dirty="0" smtClean="0">
                <a:solidFill>
                  <a:schemeClr val="accent3">
                    <a:lumMod val="75000"/>
                  </a:schemeClr>
                </a:solidFill>
                <a:latin typeface="Times New Roman" pitchFamily="18" charset="0"/>
                <a:cs typeface="Times New Roman" pitchFamily="18" charset="0"/>
              </a:rPr>
              <a:t>	Польські </a:t>
            </a:r>
            <a:r>
              <a:rPr lang="uk-UA" sz="1600" dirty="0">
                <a:solidFill>
                  <a:schemeClr val="accent3">
                    <a:lumMod val="75000"/>
                  </a:schemeClr>
                </a:solidFill>
                <a:latin typeface="Times New Roman" pitchFamily="18" charset="0"/>
                <a:cs typeface="Times New Roman" pitchFamily="18" charset="0"/>
              </a:rPr>
              <a:t>ковбаски 3. Заповніть лоток м'ясом і проштовхніть його за допомогою дерев'яного </a:t>
            </a:r>
            <a:r>
              <a:rPr lang="uk-UA" sz="1600" dirty="0" err="1">
                <a:solidFill>
                  <a:schemeClr val="accent3">
                    <a:lumMod val="75000"/>
                  </a:schemeClr>
                </a:solidFill>
                <a:latin typeface="Times New Roman" pitchFamily="18" charset="0"/>
                <a:cs typeface="Times New Roman" pitchFamily="18" charset="0"/>
              </a:rPr>
              <a:t>песта</a:t>
            </a:r>
            <a:r>
              <a:rPr lang="uk-UA" sz="1600" dirty="0">
                <a:solidFill>
                  <a:schemeClr val="accent3">
                    <a:lumMod val="75000"/>
                  </a:schemeClr>
                </a:solidFill>
                <a:latin typeface="Times New Roman" pitchFamily="18" charset="0"/>
                <a:cs typeface="Times New Roman" pitchFamily="18" charset="0"/>
              </a:rPr>
              <a:t>. Почніть наповнювати кишку м'ясом, стежачи за її товщиною. </a:t>
            </a:r>
            <a:r>
              <a:rPr lang="uk-UA" sz="1600" dirty="0" smtClean="0">
                <a:solidFill>
                  <a:schemeClr val="accent3">
                    <a:lumMod val="75000"/>
                  </a:schemeClr>
                </a:solidFill>
                <a:latin typeface="Times New Roman" pitchFamily="18" charset="0"/>
                <a:cs typeface="Times New Roman" pitchFamily="18" charset="0"/>
              </a:rPr>
              <a:t>Зав</a:t>
            </a:r>
            <a:r>
              <a:rPr lang="en-US" sz="1600" dirty="0" smtClean="0">
                <a:solidFill>
                  <a:schemeClr val="accent3">
                    <a:lumMod val="75000"/>
                  </a:schemeClr>
                </a:solidFill>
                <a:latin typeface="Times New Roman" pitchFamily="18" charset="0"/>
                <a:cs typeface="Times New Roman" pitchFamily="18" charset="0"/>
              </a:rPr>
              <a:t>’</a:t>
            </a:r>
            <a:r>
              <a:rPr lang="uk-UA" sz="1600" dirty="0" err="1" smtClean="0">
                <a:solidFill>
                  <a:schemeClr val="accent3">
                    <a:lumMod val="75000"/>
                  </a:schemeClr>
                </a:solidFill>
                <a:latin typeface="Times New Roman" pitchFamily="18" charset="0"/>
                <a:cs typeface="Times New Roman" pitchFamily="18" charset="0"/>
              </a:rPr>
              <a:t>язит</a:t>
            </a:r>
            <a:r>
              <a:rPr lang="en-US" sz="1600" dirty="0" smtClean="0">
                <a:solidFill>
                  <a:schemeClr val="accent3">
                    <a:lumMod val="75000"/>
                  </a:schemeClr>
                </a:solidFill>
                <a:latin typeface="Times New Roman" pitchFamily="18" charset="0"/>
                <a:cs typeface="Times New Roman" pitchFamily="18" charset="0"/>
              </a:rPr>
              <a:t>b</a:t>
            </a:r>
            <a:r>
              <a:rPr lang="uk-UA" sz="1600" dirty="0" smtClean="0">
                <a:solidFill>
                  <a:schemeClr val="accent3">
                    <a:lumMod val="75000"/>
                  </a:schemeClr>
                </a:solidFill>
                <a:latin typeface="Times New Roman" pitchFamily="18" charset="0"/>
                <a:cs typeface="Times New Roman" pitchFamily="18" charset="0"/>
              </a:rPr>
              <a:t> </a:t>
            </a:r>
            <a:r>
              <a:rPr lang="uk-UA" sz="1600" dirty="0">
                <a:solidFill>
                  <a:schemeClr val="accent3">
                    <a:lumMod val="75000"/>
                  </a:schemeClr>
                </a:solidFill>
                <a:latin typeface="Times New Roman" pitchFamily="18" charset="0"/>
                <a:cs typeface="Times New Roman" pitchFamily="18" charset="0"/>
              </a:rPr>
              <a:t>другий край кишки</a:t>
            </a:r>
          </a:p>
          <a:p>
            <a:pPr algn="just"/>
            <a:r>
              <a:rPr lang="uk-UA" sz="1600" dirty="0">
                <a:solidFill>
                  <a:schemeClr val="accent3">
                    <a:lumMod val="75000"/>
                  </a:schemeClr>
                </a:solidFill>
                <a:latin typeface="Times New Roman" pitchFamily="18" charset="0"/>
                <a:cs typeface="Times New Roman" pitchFamily="18" charset="0"/>
              </a:rPr>
              <a:t>Польські ковбаски 4. Покладіть ковбаску у велику каструлю і заповніть водою. Доведіть до кипіння, а потім скрутіть газ до нижче середнього. Дати покипіти на дрібненько вогні протягом 45 хвилин - години. Кришкою не закривати. При бажанні варену ковбасу можна підрум'янити на сковорідці.</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340768"/>
            <a:ext cx="3331867" cy="221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560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987" y="65417"/>
            <a:ext cx="9045070" cy="6032421"/>
          </a:xfrm>
          <a:prstGeom prst="rect">
            <a:avLst/>
          </a:prstGeom>
        </p:spPr>
        <p:txBody>
          <a:bodyPr wrap="square">
            <a:spAutoFit/>
          </a:bodyPr>
          <a:lstStyle/>
          <a:p>
            <a:r>
              <a:rPr lang="uk-UA" b="1" i="1" dirty="0" smtClean="0">
                <a:solidFill>
                  <a:srgbClr val="00B050"/>
                </a:solidFill>
                <a:latin typeface="Times New Roman" pitchFamily="18" charset="0"/>
                <a:cs typeface="Times New Roman" pitchFamily="18" charset="0"/>
              </a:rPr>
              <a:t>                        Польські </a:t>
            </a:r>
            <a:r>
              <a:rPr lang="uk-UA" b="1" i="1" dirty="0">
                <a:solidFill>
                  <a:srgbClr val="00B050"/>
                </a:solidFill>
                <a:latin typeface="Times New Roman" pitchFamily="18" charset="0"/>
                <a:cs typeface="Times New Roman" pitchFamily="18" charset="0"/>
              </a:rPr>
              <a:t>пончики "</a:t>
            </a:r>
            <a:r>
              <a:rPr lang="uk-UA" b="1" i="1" dirty="0" err="1">
                <a:solidFill>
                  <a:srgbClr val="00B050"/>
                </a:solidFill>
                <a:latin typeface="Times New Roman" pitchFamily="18" charset="0"/>
                <a:cs typeface="Times New Roman" pitchFamily="18" charset="0"/>
              </a:rPr>
              <a:t>Фаворкі</a:t>
            </a:r>
            <a:r>
              <a:rPr lang="uk-UA" b="1" i="1" dirty="0">
                <a:solidFill>
                  <a:srgbClr val="00B050"/>
                </a:solidFill>
                <a:latin typeface="Times New Roman" pitchFamily="18" charset="0"/>
                <a:cs typeface="Times New Roman" pitchFamily="18" charset="0"/>
              </a:rPr>
              <a:t>"</a:t>
            </a:r>
          </a:p>
          <a:p>
            <a:r>
              <a:rPr lang="uk-UA" sz="1600" dirty="0" smtClean="0">
                <a:latin typeface="Times New Roman" pitchFamily="18" charset="0"/>
                <a:cs typeface="Times New Roman" pitchFamily="18" charset="0"/>
              </a:rPr>
              <a:t>Повітряні </a:t>
            </a:r>
            <a:r>
              <a:rPr lang="uk-UA" sz="1600" dirty="0">
                <a:latin typeface="Times New Roman" pitchFamily="18" charset="0"/>
                <a:cs typeface="Times New Roman" pitchFamily="18" charset="0"/>
              </a:rPr>
              <a:t>пончики з хрусткою скоринкою, лимонним смаком і посипанням з кориці з цукровою пудрою.</a:t>
            </a:r>
          </a:p>
          <a:p>
            <a:r>
              <a:rPr lang="uk-UA" sz="1600" dirty="0">
                <a:latin typeface="Times New Roman" pitchFamily="18" charset="0"/>
                <a:cs typeface="Times New Roman" pitchFamily="18" charset="0"/>
              </a:rPr>
              <a:t>Рецепт прочитала на одному польському </a:t>
            </a:r>
            <a:r>
              <a:rPr lang="uk-UA" sz="1600" dirty="0" err="1">
                <a:latin typeface="Times New Roman" pitchFamily="18" charset="0"/>
                <a:cs typeface="Times New Roman" pitchFamily="18" charset="0"/>
              </a:rPr>
              <a:t>блозі</a:t>
            </a:r>
            <a:r>
              <a:rPr lang="uk-UA" sz="1600" dirty="0">
                <a:latin typeface="Times New Roman" pitchFamily="18" charset="0"/>
                <a:cs typeface="Times New Roman" pitchFamily="18" charset="0"/>
              </a:rPr>
              <a:t>. Дуже мені сподобалося опис, а точніше спогади з </a:t>
            </a:r>
            <a:r>
              <a:rPr lang="uk-UA" sz="1600" dirty="0" err="1">
                <a:latin typeface="Times New Roman" pitchFamily="18" charset="0"/>
                <a:cs typeface="Times New Roman" pitchFamily="18" charset="0"/>
              </a:rPr>
              <a:t>детсва</a:t>
            </a:r>
            <a:r>
              <a:rPr lang="uk-UA" sz="1600" dirty="0">
                <a:latin typeface="Times New Roman" pitchFamily="18" charset="0"/>
                <a:cs typeface="Times New Roman" pitchFamily="18" charset="0"/>
              </a:rPr>
              <a:t> цієї жінки, які пов'язані з цим смаком і ароматом .. як готувала колись її мама. Дуже зворушливо .. Прочитавши, що не можливо було приготувати. Вони виявилися дуже смачними, хрусткими і, звичайно ж, ароматними </a:t>
            </a:r>
            <a:r>
              <a:rPr lang="uk-UA" sz="1600" dirty="0" smtClean="0">
                <a:latin typeface="Times New Roman" pitchFamily="18" charset="0"/>
                <a:cs typeface="Times New Roman" pitchFamily="18" charset="0"/>
              </a:rPr>
              <a:t>.</a:t>
            </a:r>
          </a:p>
          <a:p>
            <a:r>
              <a:rPr lang="uk-UA" sz="1600" dirty="0" smtClean="0">
                <a:solidFill>
                  <a:srgbClr val="00B050"/>
                </a:solidFill>
                <a:latin typeface="Times New Roman" pitchFamily="18" charset="0"/>
                <a:cs typeface="Times New Roman" pitchFamily="18" charset="0"/>
              </a:rPr>
              <a:t>Інгредієнти</a:t>
            </a:r>
            <a:r>
              <a:rPr lang="uk-UA" sz="1600" dirty="0">
                <a:solidFill>
                  <a:srgbClr val="00B050"/>
                </a:solidFill>
                <a:latin typeface="Times New Roman" pitchFamily="18" charset="0"/>
                <a:cs typeface="Times New Roman" pitchFamily="18" charset="0"/>
              </a:rPr>
              <a:t>:</a:t>
            </a:r>
          </a:p>
          <a:p>
            <a:r>
              <a:rPr lang="uk-UA" sz="1600" dirty="0" smtClean="0">
                <a:solidFill>
                  <a:schemeClr val="accent3">
                    <a:lumMod val="75000"/>
                  </a:schemeClr>
                </a:solidFill>
                <a:latin typeface="Times New Roman" pitchFamily="18" charset="0"/>
                <a:cs typeface="Times New Roman" pitchFamily="18" charset="0"/>
              </a:rPr>
              <a:t>Сир </a:t>
            </a:r>
            <a:r>
              <a:rPr lang="uk-UA" sz="1600" dirty="0">
                <a:solidFill>
                  <a:schemeClr val="accent3">
                    <a:lumMod val="75000"/>
                  </a:schemeClr>
                </a:solidFill>
                <a:latin typeface="Times New Roman" pitchFamily="18" charset="0"/>
                <a:cs typeface="Times New Roman" pitchFamily="18" charset="0"/>
              </a:rPr>
              <a:t>15% </a:t>
            </a:r>
            <a:r>
              <a:rPr lang="uk-UA" sz="1600" dirty="0" smtClean="0">
                <a:solidFill>
                  <a:schemeClr val="accent3">
                    <a:lumMod val="75000"/>
                  </a:schemeClr>
                </a:solidFill>
                <a:latin typeface="Times New Roman" pitchFamily="18" charset="0"/>
                <a:cs typeface="Times New Roman" pitchFamily="18" charset="0"/>
              </a:rPr>
              <a:t> - 250 </a:t>
            </a:r>
            <a:r>
              <a:rPr lang="uk-UA" sz="1600" dirty="0">
                <a:solidFill>
                  <a:schemeClr val="accent3">
                    <a:lumMod val="75000"/>
                  </a:schemeClr>
                </a:solidFill>
                <a:latin typeface="Times New Roman" pitchFamily="18" charset="0"/>
                <a:cs typeface="Times New Roman" pitchFamily="18" charset="0"/>
              </a:rPr>
              <a:t>гр.</a:t>
            </a:r>
          </a:p>
          <a:p>
            <a:r>
              <a:rPr lang="uk-UA" sz="1600" dirty="0">
                <a:solidFill>
                  <a:schemeClr val="accent3">
                    <a:lumMod val="75000"/>
                  </a:schemeClr>
                </a:solidFill>
                <a:latin typeface="Times New Roman" pitchFamily="18" charset="0"/>
                <a:cs typeface="Times New Roman" pitchFamily="18" charset="0"/>
              </a:rPr>
              <a:t>Куряче яйце </a:t>
            </a:r>
            <a:r>
              <a:rPr lang="uk-UA" sz="1600" dirty="0" smtClean="0">
                <a:solidFill>
                  <a:schemeClr val="accent3">
                    <a:lumMod val="75000"/>
                  </a:schemeClr>
                </a:solidFill>
                <a:latin typeface="Times New Roman" pitchFamily="18" charset="0"/>
                <a:cs typeface="Times New Roman" pitchFamily="18" charset="0"/>
              </a:rPr>
              <a:t>- 3 </a:t>
            </a:r>
            <a:r>
              <a:rPr lang="uk-UA" sz="1600" dirty="0">
                <a:solidFill>
                  <a:schemeClr val="accent3">
                    <a:lumMod val="75000"/>
                  </a:schemeClr>
                </a:solidFill>
                <a:latin typeface="Times New Roman" pitchFamily="18" charset="0"/>
                <a:cs typeface="Times New Roman" pitchFamily="18" charset="0"/>
              </a:rPr>
              <a:t>шт.</a:t>
            </a:r>
          </a:p>
          <a:p>
            <a:r>
              <a:rPr lang="uk-UA" sz="1600" dirty="0" smtClean="0">
                <a:solidFill>
                  <a:schemeClr val="accent3">
                    <a:lumMod val="75000"/>
                  </a:schemeClr>
                </a:solidFill>
                <a:latin typeface="Times New Roman" pitchFamily="18" charset="0"/>
                <a:cs typeface="Times New Roman" pitchFamily="18" charset="0"/>
              </a:rPr>
              <a:t>Цукор -  </a:t>
            </a:r>
            <a:r>
              <a:rPr lang="uk-UA" sz="1600" dirty="0">
                <a:solidFill>
                  <a:schemeClr val="accent3">
                    <a:lumMod val="75000"/>
                  </a:schemeClr>
                </a:solidFill>
                <a:latin typeface="Times New Roman" pitchFamily="18" charset="0"/>
                <a:cs typeface="Times New Roman" pitchFamily="18" charset="0"/>
              </a:rPr>
              <a:t>2-3 </a:t>
            </a:r>
            <a:r>
              <a:rPr lang="uk-UA" sz="1600" dirty="0" err="1">
                <a:solidFill>
                  <a:schemeClr val="accent3">
                    <a:lumMod val="75000"/>
                  </a:schemeClr>
                </a:solidFill>
                <a:latin typeface="Times New Roman" pitchFamily="18" charset="0"/>
                <a:cs typeface="Times New Roman" pitchFamily="18" charset="0"/>
              </a:rPr>
              <a:t>ст.л</a:t>
            </a:r>
            <a:r>
              <a:rPr lang="uk-UA" sz="1600" dirty="0">
                <a:solidFill>
                  <a:schemeClr val="accent3">
                    <a:lumMod val="75000"/>
                  </a:schemeClr>
                </a:solidFill>
                <a:latin typeface="Times New Roman" pitchFamily="18" charset="0"/>
                <a:cs typeface="Times New Roman" pitchFamily="18" charset="0"/>
              </a:rPr>
              <a:t>.</a:t>
            </a:r>
          </a:p>
          <a:p>
            <a:r>
              <a:rPr lang="uk-UA" sz="1600" dirty="0">
                <a:solidFill>
                  <a:schemeClr val="accent3">
                    <a:lumMod val="75000"/>
                  </a:schemeClr>
                </a:solidFill>
                <a:latin typeface="Times New Roman" pitchFamily="18" charset="0"/>
                <a:cs typeface="Times New Roman" pitchFamily="18" charset="0"/>
              </a:rPr>
              <a:t>Лимонна цедра </a:t>
            </a:r>
            <a:r>
              <a:rPr lang="uk-UA" sz="1600" dirty="0" smtClean="0">
                <a:solidFill>
                  <a:schemeClr val="accent3">
                    <a:lumMod val="75000"/>
                  </a:schemeClr>
                </a:solidFill>
                <a:latin typeface="Times New Roman" pitchFamily="18" charset="0"/>
                <a:cs typeface="Times New Roman" pitchFamily="18" charset="0"/>
              </a:rPr>
              <a:t> - 5 </a:t>
            </a:r>
            <a:r>
              <a:rPr lang="uk-UA" sz="1600" dirty="0">
                <a:solidFill>
                  <a:schemeClr val="accent3">
                    <a:lumMod val="75000"/>
                  </a:schemeClr>
                </a:solidFill>
                <a:latin typeface="Times New Roman" pitchFamily="18" charset="0"/>
                <a:cs typeface="Times New Roman" pitchFamily="18" charset="0"/>
              </a:rPr>
              <a:t>гр.</a:t>
            </a:r>
          </a:p>
          <a:p>
            <a:r>
              <a:rPr lang="uk-UA" sz="1600" dirty="0">
                <a:solidFill>
                  <a:schemeClr val="accent3">
                    <a:lumMod val="75000"/>
                  </a:schemeClr>
                </a:solidFill>
                <a:latin typeface="Times New Roman" pitchFamily="18" charset="0"/>
                <a:cs typeface="Times New Roman" pitchFamily="18" charset="0"/>
              </a:rPr>
              <a:t>Борошно </a:t>
            </a:r>
            <a:r>
              <a:rPr lang="uk-UA" sz="1600" dirty="0" smtClean="0">
                <a:solidFill>
                  <a:schemeClr val="accent3">
                    <a:lumMod val="75000"/>
                  </a:schemeClr>
                </a:solidFill>
                <a:latin typeface="Times New Roman" pitchFamily="18" charset="0"/>
                <a:cs typeface="Times New Roman" pitchFamily="18" charset="0"/>
              </a:rPr>
              <a:t> - 1,5 </a:t>
            </a:r>
            <a:r>
              <a:rPr lang="uk-UA" sz="1600" dirty="0">
                <a:solidFill>
                  <a:schemeClr val="accent3">
                    <a:lumMod val="75000"/>
                  </a:schemeClr>
                </a:solidFill>
                <a:latin typeface="Times New Roman" pitchFamily="18" charset="0"/>
                <a:cs typeface="Times New Roman" pitchFamily="18" charset="0"/>
              </a:rPr>
              <a:t>ст.</a:t>
            </a:r>
          </a:p>
          <a:p>
            <a:r>
              <a:rPr lang="uk-UA" sz="1600" dirty="0">
                <a:solidFill>
                  <a:schemeClr val="accent3">
                    <a:lumMod val="75000"/>
                  </a:schemeClr>
                </a:solidFill>
                <a:latin typeface="Times New Roman" pitchFamily="18" charset="0"/>
                <a:cs typeface="Times New Roman" pitchFamily="18" charset="0"/>
              </a:rPr>
              <a:t>Пекарський порошок </a:t>
            </a:r>
            <a:r>
              <a:rPr lang="uk-UA" sz="1600" dirty="0" smtClean="0">
                <a:solidFill>
                  <a:schemeClr val="accent3">
                    <a:lumMod val="75000"/>
                  </a:schemeClr>
                </a:solidFill>
                <a:latin typeface="Times New Roman" pitchFamily="18" charset="0"/>
                <a:cs typeface="Times New Roman" pitchFamily="18" charset="0"/>
              </a:rPr>
              <a:t> - 1 </a:t>
            </a:r>
            <a:r>
              <a:rPr lang="uk-UA" sz="1600" dirty="0">
                <a:solidFill>
                  <a:schemeClr val="accent3">
                    <a:lumMod val="75000"/>
                  </a:schemeClr>
                </a:solidFill>
                <a:latin typeface="Times New Roman" pitchFamily="18" charset="0"/>
                <a:cs typeface="Times New Roman" pitchFamily="18" charset="0"/>
              </a:rPr>
              <a:t>пакетик</a:t>
            </a:r>
          </a:p>
          <a:p>
            <a:r>
              <a:rPr lang="uk-UA" sz="1600" dirty="0">
                <a:solidFill>
                  <a:schemeClr val="accent3">
                    <a:lumMod val="75000"/>
                  </a:schemeClr>
                </a:solidFill>
                <a:latin typeface="Times New Roman" pitchFamily="18" charset="0"/>
                <a:cs typeface="Times New Roman" pitchFamily="18" charset="0"/>
              </a:rPr>
              <a:t>Мелена кориця </a:t>
            </a:r>
            <a:r>
              <a:rPr lang="uk-UA" sz="1600" dirty="0" smtClean="0">
                <a:solidFill>
                  <a:schemeClr val="accent3">
                    <a:lumMod val="75000"/>
                  </a:schemeClr>
                </a:solidFill>
                <a:latin typeface="Times New Roman" pitchFamily="18" charset="0"/>
                <a:cs typeface="Times New Roman" pitchFamily="18" charset="0"/>
              </a:rPr>
              <a:t> - 1 </a:t>
            </a:r>
            <a:r>
              <a:rPr lang="uk-UA" sz="1600" dirty="0" err="1">
                <a:solidFill>
                  <a:schemeClr val="accent3">
                    <a:lumMod val="75000"/>
                  </a:schemeClr>
                </a:solidFill>
                <a:latin typeface="Times New Roman" pitchFamily="18" charset="0"/>
                <a:cs typeface="Times New Roman" pitchFamily="18" charset="0"/>
              </a:rPr>
              <a:t>ст.л</a:t>
            </a:r>
            <a:r>
              <a:rPr lang="uk-UA" sz="1600" dirty="0">
                <a:solidFill>
                  <a:schemeClr val="accent3">
                    <a:lumMod val="75000"/>
                  </a:schemeClr>
                </a:solidFill>
                <a:latin typeface="Times New Roman" pitchFamily="18" charset="0"/>
                <a:cs typeface="Times New Roman" pitchFamily="18" charset="0"/>
              </a:rPr>
              <a:t>.</a:t>
            </a:r>
          </a:p>
          <a:p>
            <a:r>
              <a:rPr lang="uk-UA" sz="1600" dirty="0">
                <a:solidFill>
                  <a:schemeClr val="accent3">
                    <a:lumMod val="75000"/>
                  </a:schemeClr>
                </a:solidFill>
                <a:latin typeface="Times New Roman" pitchFamily="18" charset="0"/>
                <a:cs typeface="Times New Roman" pitchFamily="18" charset="0"/>
              </a:rPr>
              <a:t>Цукрова </a:t>
            </a:r>
            <a:r>
              <a:rPr lang="uk-UA" sz="1600" dirty="0" smtClean="0">
                <a:solidFill>
                  <a:schemeClr val="accent3">
                    <a:lumMod val="75000"/>
                  </a:schemeClr>
                </a:solidFill>
                <a:latin typeface="Times New Roman" pitchFamily="18" charset="0"/>
                <a:cs typeface="Times New Roman" pitchFamily="18" charset="0"/>
              </a:rPr>
              <a:t>пудра -  </a:t>
            </a:r>
            <a:r>
              <a:rPr lang="uk-UA" sz="1600" dirty="0">
                <a:solidFill>
                  <a:schemeClr val="accent3">
                    <a:lumMod val="75000"/>
                  </a:schemeClr>
                </a:solidFill>
                <a:latin typeface="Times New Roman" pitchFamily="18" charset="0"/>
                <a:cs typeface="Times New Roman" pitchFamily="18" charset="0"/>
              </a:rPr>
              <a:t>1 </a:t>
            </a:r>
            <a:r>
              <a:rPr lang="uk-UA" sz="1600" dirty="0" err="1">
                <a:solidFill>
                  <a:schemeClr val="accent3">
                    <a:lumMod val="75000"/>
                  </a:schemeClr>
                </a:solidFill>
                <a:latin typeface="Times New Roman" pitchFamily="18" charset="0"/>
                <a:cs typeface="Times New Roman" pitchFamily="18" charset="0"/>
              </a:rPr>
              <a:t>ст.л</a:t>
            </a:r>
            <a:r>
              <a:rPr lang="uk-UA" sz="1600" dirty="0" smtClean="0">
                <a:solidFill>
                  <a:schemeClr val="accent3">
                    <a:lumMod val="75000"/>
                  </a:schemeClr>
                </a:solidFill>
                <a:latin typeface="Times New Roman" pitchFamily="18" charset="0"/>
                <a:cs typeface="Times New Roman" pitchFamily="18" charset="0"/>
              </a:rPr>
              <a:t>.</a:t>
            </a:r>
          </a:p>
          <a:p>
            <a:r>
              <a:rPr lang="uk-UA" sz="1600" dirty="0" smtClean="0">
                <a:solidFill>
                  <a:schemeClr val="accent3">
                    <a:lumMod val="75000"/>
                  </a:schemeClr>
                </a:solidFill>
                <a:latin typeface="Times New Roman" pitchFamily="18" charset="0"/>
                <a:cs typeface="Times New Roman" pitchFamily="18" charset="0"/>
              </a:rPr>
              <a:t>Час приготування: 20-30 </a:t>
            </a:r>
            <a:r>
              <a:rPr lang="uk-UA" sz="1600" dirty="0" err="1" smtClean="0">
                <a:solidFill>
                  <a:schemeClr val="accent3">
                    <a:lumMod val="75000"/>
                  </a:schemeClr>
                </a:solidFill>
                <a:latin typeface="Times New Roman" pitchFamily="18" charset="0"/>
                <a:cs typeface="Times New Roman" pitchFamily="18" charset="0"/>
              </a:rPr>
              <a:t>хв</a:t>
            </a:r>
            <a:r>
              <a:rPr lang="uk-UA" sz="1600" dirty="0" smtClean="0">
                <a:solidFill>
                  <a:schemeClr val="accent3">
                    <a:lumMod val="75000"/>
                  </a:schemeClr>
                </a:solidFill>
                <a:latin typeface="Times New Roman" pitchFamily="18" charset="0"/>
                <a:cs typeface="Times New Roman" pitchFamily="18" charset="0"/>
              </a:rPr>
              <a:t>   Кількість порцій:  25 </a:t>
            </a:r>
            <a:r>
              <a:rPr lang="uk-UA" sz="1600" dirty="0" err="1" smtClean="0">
                <a:solidFill>
                  <a:schemeClr val="accent3">
                    <a:lumMod val="75000"/>
                  </a:schemeClr>
                </a:solidFill>
                <a:latin typeface="Times New Roman" pitchFamily="18" charset="0"/>
                <a:cs typeface="Times New Roman" pitchFamily="18" charset="0"/>
              </a:rPr>
              <a:t>шт</a:t>
            </a:r>
            <a:endParaRPr lang="uk-UA" sz="1600" dirty="0" smtClean="0">
              <a:solidFill>
                <a:schemeClr val="accent3">
                  <a:lumMod val="75000"/>
                </a:schemeClr>
              </a:solidFill>
              <a:latin typeface="Times New Roman" pitchFamily="18" charset="0"/>
              <a:cs typeface="Times New Roman" pitchFamily="18" charset="0"/>
            </a:endParaRPr>
          </a:p>
          <a:p>
            <a:r>
              <a:rPr lang="ru-RU" sz="1600" b="1" dirty="0">
                <a:solidFill>
                  <a:srgbClr val="00B050"/>
                </a:solidFill>
                <a:latin typeface="Times New Roman" pitchFamily="18" charset="0"/>
                <a:cs typeface="Times New Roman" pitchFamily="18" charset="0"/>
              </a:rPr>
              <a:t>Приготовление</a:t>
            </a:r>
            <a:r>
              <a:rPr lang="ru-RU" sz="1600" b="1" dirty="0" smtClean="0">
                <a:solidFill>
                  <a:srgbClr val="00B050"/>
                </a:solidFill>
                <a:latin typeface="Times New Roman" pitchFamily="18" charset="0"/>
                <a:cs typeface="Times New Roman" pitchFamily="18" charset="0"/>
              </a:rPr>
              <a:t>:</a:t>
            </a:r>
          </a:p>
          <a:p>
            <a:r>
              <a:rPr lang="ru-RU" sz="1600" b="1" dirty="0" smtClean="0">
                <a:solidFill>
                  <a:schemeClr val="accent3">
                    <a:lumMod val="75000"/>
                  </a:schemeClr>
                </a:solidFill>
                <a:latin typeface="Times New Roman" pitchFamily="18" charset="0"/>
                <a:cs typeface="Times New Roman" pitchFamily="18" charset="0"/>
              </a:rPr>
              <a:t>	</a:t>
            </a:r>
            <a:r>
              <a:rPr lang="ru-RU" sz="1600" dirty="0" smtClean="0">
                <a:solidFill>
                  <a:schemeClr val="accent3">
                    <a:lumMod val="75000"/>
                  </a:schemeClr>
                </a:solidFill>
                <a:latin typeface="Times New Roman" pitchFamily="18" charset="0"/>
                <a:cs typeface="Times New Roman" pitchFamily="18" charset="0"/>
              </a:rPr>
              <a:t>У </a:t>
            </a:r>
            <a:r>
              <a:rPr lang="ru-RU" sz="1600" dirty="0">
                <a:solidFill>
                  <a:schemeClr val="accent3">
                    <a:lumMod val="75000"/>
                  </a:schemeClr>
                </a:solidFill>
                <a:latin typeface="Times New Roman" pitchFamily="18" charset="0"/>
                <a:cs typeface="Times New Roman" pitchFamily="18" charset="0"/>
              </a:rPr>
              <a:t>сир </a:t>
            </a:r>
            <a:r>
              <a:rPr lang="ru-RU" sz="1600" dirty="0" err="1">
                <a:solidFill>
                  <a:schemeClr val="accent3">
                    <a:lumMod val="75000"/>
                  </a:schemeClr>
                </a:solidFill>
                <a:latin typeface="Times New Roman" pitchFamily="18" charset="0"/>
                <a:cs typeface="Times New Roman" pitchFamily="18" charset="0"/>
              </a:rPr>
              <a:t>додати</a:t>
            </a:r>
            <a:r>
              <a:rPr lang="ru-RU" sz="1600" dirty="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цукор</a:t>
            </a:r>
            <a:r>
              <a:rPr lang="ru-RU" sz="1600" dirty="0">
                <a:solidFill>
                  <a:schemeClr val="accent3">
                    <a:lumMod val="75000"/>
                  </a:schemeClr>
                </a:solidFill>
                <a:latin typeface="Times New Roman" pitchFamily="18" charset="0"/>
                <a:cs typeface="Times New Roman" pitchFamily="18" charset="0"/>
              </a:rPr>
              <a:t> і цедру </a:t>
            </a:r>
            <a:r>
              <a:rPr lang="ru-RU" sz="1600" dirty="0" smtClean="0">
                <a:solidFill>
                  <a:schemeClr val="accent3">
                    <a:lumMod val="75000"/>
                  </a:schemeClr>
                </a:solidFill>
                <a:latin typeface="Times New Roman" pitchFamily="18" charset="0"/>
                <a:cs typeface="Times New Roman" pitchFamily="18" charset="0"/>
              </a:rPr>
              <a:t>лимона, </a:t>
            </a:r>
            <a:r>
              <a:rPr lang="ru-RU" sz="1600" dirty="0" err="1" smtClean="0">
                <a:solidFill>
                  <a:schemeClr val="accent3">
                    <a:lumMod val="75000"/>
                  </a:schemeClr>
                </a:solidFill>
                <a:latin typeface="Times New Roman" pitchFamily="18" charset="0"/>
                <a:cs typeface="Times New Roman" pitchFamily="18" charset="0"/>
              </a:rPr>
              <a:t>перемішати</a:t>
            </a:r>
            <a:r>
              <a:rPr lang="ru-RU" sz="1600" dirty="0" smtClean="0">
                <a:solidFill>
                  <a:schemeClr val="accent3">
                    <a:lumMod val="75000"/>
                  </a:schemeClr>
                </a:solidFill>
                <a:latin typeface="Times New Roman" pitchFamily="18" charset="0"/>
                <a:cs typeface="Times New Roman" pitchFamily="18" charset="0"/>
              </a:rPr>
              <a:t>. По </a:t>
            </a:r>
            <a:r>
              <a:rPr lang="ru-RU" sz="1600" dirty="0">
                <a:solidFill>
                  <a:schemeClr val="accent3">
                    <a:lumMod val="75000"/>
                  </a:schemeClr>
                </a:solidFill>
                <a:latin typeface="Times New Roman" pitchFamily="18" charset="0"/>
                <a:cs typeface="Times New Roman" pitchFamily="18" charset="0"/>
              </a:rPr>
              <a:t>одному </a:t>
            </a:r>
            <a:r>
              <a:rPr lang="ru-RU" sz="1600" dirty="0" err="1">
                <a:solidFill>
                  <a:schemeClr val="accent3">
                    <a:lumMod val="75000"/>
                  </a:schemeClr>
                </a:solidFill>
                <a:latin typeface="Times New Roman" pitchFamily="18" charset="0"/>
                <a:cs typeface="Times New Roman" pitchFamily="18" charset="0"/>
              </a:rPr>
              <a:t>вибити</a:t>
            </a:r>
            <a:r>
              <a:rPr lang="ru-RU" sz="1600" dirty="0">
                <a:solidFill>
                  <a:schemeClr val="accent3">
                    <a:lumMod val="75000"/>
                  </a:schemeClr>
                </a:solidFill>
                <a:latin typeface="Times New Roman" pitchFamily="18" charset="0"/>
                <a:cs typeface="Times New Roman" pitchFamily="18" charset="0"/>
              </a:rPr>
              <a:t> три </a:t>
            </a:r>
            <a:r>
              <a:rPr lang="ru-RU" sz="1600" dirty="0" err="1">
                <a:solidFill>
                  <a:schemeClr val="accent3">
                    <a:lumMod val="75000"/>
                  </a:schemeClr>
                </a:solidFill>
                <a:latin typeface="Times New Roman" pitchFamily="18" charset="0"/>
                <a:cs typeface="Times New Roman" pitchFamily="18" charset="0"/>
              </a:rPr>
              <a:t>яйця</a:t>
            </a:r>
            <a:r>
              <a:rPr lang="ru-RU" sz="1600" dirty="0">
                <a:solidFill>
                  <a:schemeClr val="accent3">
                    <a:lumMod val="75000"/>
                  </a:schemeClr>
                </a:solidFill>
                <a:latin typeface="Times New Roman" pitchFamily="18" charset="0"/>
                <a:cs typeface="Times New Roman" pitchFamily="18" charset="0"/>
              </a:rPr>
              <a:t>, добре </a:t>
            </a:r>
            <a:r>
              <a:rPr lang="ru-RU" sz="1600" dirty="0" err="1">
                <a:solidFill>
                  <a:schemeClr val="accent3">
                    <a:lumMod val="75000"/>
                  </a:schemeClr>
                </a:solidFill>
                <a:latin typeface="Times New Roman" pitchFamily="18" charset="0"/>
                <a:cs typeface="Times New Roman" pitchFamily="18" charset="0"/>
              </a:rPr>
              <a:t>перемішуючи</a:t>
            </a:r>
            <a:r>
              <a:rPr lang="ru-RU" sz="1600" dirty="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масу</a:t>
            </a:r>
            <a:r>
              <a:rPr lang="ru-RU" sz="1600" dirty="0">
                <a:solidFill>
                  <a:schemeClr val="accent3">
                    <a:lumMod val="75000"/>
                  </a:schemeClr>
                </a:solidFill>
                <a:latin typeface="Times New Roman" pitchFamily="18" charset="0"/>
                <a:cs typeface="Times New Roman" pitchFamily="18" charset="0"/>
              </a:rPr>
              <a:t>. </a:t>
            </a:r>
            <a:r>
              <a:rPr lang="ru-RU" sz="1600" dirty="0" err="1" smtClean="0">
                <a:solidFill>
                  <a:schemeClr val="accent3">
                    <a:lumMod val="75000"/>
                  </a:schemeClr>
                </a:solidFill>
                <a:latin typeface="Times New Roman" pitchFamily="18" charset="0"/>
                <a:cs typeface="Times New Roman" pitchFamily="18" charset="0"/>
              </a:rPr>
              <a:t>По-трішки</a:t>
            </a:r>
            <a:r>
              <a:rPr lang="ru-RU" sz="1600" dirty="0" smtClean="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всипати</a:t>
            </a:r>
            <a:r>
              <a:rPr lang="ru-RU" sz="1600" dirty="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борошно</a:t>
            </a:r>
            <a:r>
              <a:rPr lang="ru-RU" sz="1600" dirty="0">
                <a:solidFill>
                  <a:schemeClr val="accent3">
                    <a:lumMod val="75000"/>
                  </a:schemeClr>
                </a:solidFill>
                <a:latin typeface="Times New Roman" pitchFamily="18" charset="0"/>
                <a:cs typeface="Times New Roman" pitchFamily="18" charset="0"/>
              </a:rPr>
              <a:t> з </a:t>
            </a:r>
            <a:r>
              <a:rPr lang="ru-RU" sz="1600" dirty="0" err="1">
                <a:solidFill>
                  <a:schemeClr val="accent3">
                    <a:lumMod val="75000"/>
                  </a:schemeClr>
                </a:solidFill>
                <a:latin typeface="Times New Roman" pitchFamily="18" charset="0"/>
                <a:cs typeface="Times New Roman" pitchFamily="18" charset="0"/>
              </a:rPr>
              <a:t>пекарським</a:t>
            </a:r>
            <a:r>
              <a:rPr lang="ru-RU" sz="1600" dirty="0">
                <a:solidFill>
                  <a:schemeClr val="accent3">
                    <a:lumMod val="75000"/>
                  </a:schemeClr>
                </a:solidFill>
                <a:latin typeface="Times New Roman" pitchFamily="18" charset="0"/>
                <a:cs typeface="Times New Roman" pitchFamily="18" charset="0"/>
              </a:rPr>
              <a:t> </a:t>
            </a:r>
            <a:r>
              <a:rPr lang="ru-RU" sz="1600" dirty="0" smtClean="0">
                <a:solidFill>
                  <a:schemeClr val="accent3">
                    <a:lumMod val="75000"/>
                  </a:schemeClr>
                </a:solidFill>
                <a:latin typeface="Times New Roman" pitchFamily="18" charset="0"/>
                <a:cs typeface="Times New Roman" pitchFamily="18" charset="0"/>
              </a:rPr>
              <a:t>порошком, </a:t>
            </a:r>
            <a:r>
              <a:rPr lang="ru-RU" sz="1600" dirty="0" err="1" smtClean="0">
                <a:solidFill>
                  <a:schemeClr val="accent3">
                    <a:lumMod val="75000"/>
                  </a:schemeClr>
                </a:solidFill>
                <a:latin typeface="Times New Roman" pitchFamily="18" charset="0"/>
                <a:cs typeface="Times New Roman" pitchFamily="18" charset="0"/>
              </a:rPr>
              <a:t>перемішати</a:t>
            </a:r>
            <a:r>
              <a:rPr lang="ru-RU" sz="1600" dirty="0" smtClean="0">
                <a:solidFill>
                  <a:schemeClr val="accent3">
                    <a:lumMod val="75000"/>
                  </a:schemeClr>
                </a:solidFill>
                <a:latin typeface="Times New Roman" pitchFamily="18" charset="0"/>
                <a:cs typeface="Times New Roman" pitchFamily="18" charset="0"/>
              </a:rPr>
              <a:t>. </a:t>
            </a:r>
            <a:r>
              <a:rPr lang="ru-RU" sz="1600" dirty="0" err="1" smtClean="0">
                <a:solidFill>
                  <a:schemeClr val="accent3">
                    <a:lumMod val="75000"/>
                  </a:schemeClr>
                </a:solidFill>
                <a:latin typeface="Times New Roman" pitchFamily="18" charset="0"/>
                <a:cs typeface="Times New Roman" pitchFamily="18" charset="0"/>
              </a:rPr>
              <a:t>Тісто</a:t>
            </a:r>
            <a:r>
              <a:rPr lang="ru-RU" sz="1600" dirty="0" smtClean="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брати</a:t>
            </a:r>
            <a:r>
              <a:rPr lang="ru-RU" sz="1600" dirty="0">
                <a:solidFill>
                  <a:schemeClr val="accent3">
                    <a:lumMod val="75000"/>
                  </a:schemeClr>
                </a:solidFill>
                <a:latin typeface="Times New Roman" pitchFamily="18" charset="0"/>
                <a:cs typeface="Times New Roman" pitchFamily="18" charset="0"/>
              </a:rPr>
              <a:t> чайною ложкою, </a:t>
            </a:r>
            <a:r>
              <a:rPr lang="ru-RU" sz="1600" dirty="0" err="1">
                <a:solidFill>
                  <a:schemeClr val="accent3">
                    <a:lumMod val="75000"/>
                  </a:schemeClr>
                </a:solidFill>
                <a:latin typeface="Times New Roman" pitchFamily="18" charset="0"/>
                <a:cs typeface="Times New Roman" pitchFamily="18" charset="0"/>
              </a:rPr>
              <a:t>змоченою</a:t>
            </a:r>
            <a:r>
              <a:rPr lang="ru-RU" sz="1600" dirty="0">
                <a:solidFill>
                  <a:schemeClr val="accent3">
                    <a:lumMod val="75000"/>
                  </a:schemeClr>
                </a:solidFill>
                <a:latin typeface="Times New Roman" pitchFamily="18" charset="0"/>
                <a:cs typeface="Times New Roman" pitchFamily="18" charset="0"/>
              </a:rPr>
              <a:t> в </a:t>
            </a:r>
            <a:r>
              <a:rPr lang="ru-RU" sz="1600" dirty="0" err="1">
                <a:solidFill>
                  <a:schemeClr val="accent3">
                    <a:lumMod val="75000"/>
                  </a:schemeClr>
                </a:solidFill>
                <a:latin typeface="Times New Roman" pitchFamily="18" charset="0"/>
                <a:cs typeface="Times New Roman" pitchFamily="18" charset="0"/>
              </a:rPr>
              <a:t>холодній</a:t>
            </a:r>
            <a:r>
              <a:rPr lang="ru-RU" sz="1600" dirty="0">
                <a:solidFill>
                  <a:schemeClr val="accent3">
                    <a:lumMod val="75000"/>
                  </a:schemeClr>
                </a:solidFill>
                <a:latin typeface="Times New Roman" pitchFamily="18" charset="0"/>
                <a:cs typeface="Times New Roman" pitchFamily="18" charset="0"/>
              </a:rPr>
              <a:t> </a:t>
            </a:r>
            <a:r>
              <a:rPr lang="ru-RU" sz="1600" dirty="0" err="1" smtClean="0">
                <a:solidFill>
                  <a:schemeClr val="accent3">
                    <a:lumMod val="75000"/>
                  </a:schemeClr>
                </a:solidFill>
                <a:latin typeface="Times New Roman" pitchFamily="18" charset="0"/>
                <a:cs typeface="Times New Roman" pitchFamily="18" charset="0"/>
              </a:rPr>
              <a:t>воді</a:t>
            </a:r>
            <a:r>
              <a:rPr lang="ru-RU" sz="1600" dirty="0" smtClean="0">
                <a:solidFill>
                  <a:schemeClr val="accent3">
                    <a:lumMod val="75000"/>
                  </a:schemeClr>
                </a:solidFill>
                <a:latin typeface="Times New Roman" pitchFamily="18" charset="0"/>
                <a:cs typeface="Times New Roman" pitchFamily="18" charset="0"/>
              </a:rPr>
              <a:t>. </a:t>
            </a:r>
            <a:r>
              <a:rPr lang="ru-RU" sz="1600" dirty="0" err="1" smtClean="0">
                <a:solidFill>
                  <a:schemeClr val="accent3">
                    <a:lumMod val="75000"/>
                  </a:schemeClr>
                </a:solidFill>
                <a:latin typeface="Times New Roman" pitchFamily="18" charset="0"/>
                <a:cs typeface="Times New Roman" pitchFamily="18" charset="0"/>
              </a:rPr>
              <a:t>Обсмажувати</a:t>
            </a:r>
            <a:r>
              <a:rPr lang="ru-RU" sz="1600" dirty="0" smtClean="0">
                <a:solidFill>
                  <a:schemeClr val="accent3">
                    <a:lumMod val="75000"/>
                  </a:schemeClr>
                </a:solidFill>
                <a:latin typeface="Times New Roman" pitchFamily="18" charset="0"/>
                <a:cs typeface="Times New Roman" pitchFamily="18" charset="0"/>
              </a:rPr>
              <a:t>  </a:t>
            </a:r>
            <a:r>
              <a:rPr lang="ru-RU" sz="1600" dirty="0">
                <a:solidFill>
                  <a:schemeClr val="accent3">
                    <a:lumMod val="75000"/>
                  </a:schemeClr>
                </a:solidFill>
                <a:latin typeface="Times New Roman" pitchFamily="18" charset="0"/>
                <a:cs typeface="Times New Roman" pitchFamily="18" charset="0"/>
              </a:rPr>
              <a:t>в </a:t>
            </a:r>
            <a:r>
              <a:rPr lang="ru-RU" sz="1600" dirty="0" err="1">
                <a:solidFill>
                  <a:schemeClr val="accent3">
                    <a:lumMod val="75000"/>
                  </a:schemeClr>
                </a:solidFill>
                <a:latin typeface="Times New Roman" pitchFamily="18" charset="0"/>
                <a:cs typeface="Times New Roman" pitchFamily="18" charset="0"/>
              </a:rPr>
              <a:t>розпеченому</a:t>
            </a:r>
            <a:r>
              <a:rPr lang="ru-RU" sz="1600" dirty="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рослинному</a:t>
            </a:r>
            <a:r>
              <a:rPr lang="ru-RU" sz="1600" dirty="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маслі</a:t>
            </a:r>
            <a:r>
              <a:rPr lang="ru-RU" sz="1600" dirty="0">
                <a:solidFill>
                  <a:schemeClr val="accent3">
                    <a:lumMod val="75000"/>
                  </a:schemeClr>
                </a:solidFill>
                <a:latin typeface="Times New Roman" pitchFamily="18" charset="0"/>
                <a:cs typeface="Times New Roman" pitchFamily="18" charset="0"/>
              </a:rPr>
              <a:t> до </a:t>
            </a:r>
            <a:r>
              <a:rPr lang="ru-RU" sz="1600" dirty="0" err="1">
                <a:solidFill>
                  <a:schemeClr val="accent3">
                    <a:lumMod val="75000"/>
                  </a:schemeClr>
                </a:solidFill>
                <a:latin typeface="Times New Roman" pitchFamily="18" charset="0"/>
                <a:cs typeface="Times New Roman" pitchFamily="18" charset="0"/>
              </a:rPr>
              <a:t>хорошого</a:t>
            </a:r>
            <a:r>
              <a:rPr lang="ru-RU" sz="1600" dirty="0">
                <a:solidFill>
                  <a:schemeClr val="accent3">
                    <a:lumMod val="75000"/>
                  </a:schemeClr>
                </a:solidFill>
                <a:latin typeface="Times New Roman" pitchFamily="18" charset="0"/>
                <a:cs typeface="Times New Roman" pitchFamily="18" charset="0"/>
              </a:rPr>
              <a:t> золотистого </a:t>
            </a:r>
            <a:r>
              <a:rPr lang="ru-RU" sz="1600" dirty="0" err="1">
                <a:solidFill>
                  <a:schemeClr val="accent3">
                    <a:lumMod val="75000"/>
                  </a:schemeClr>
                </a:solidFill>
                <a:latin typeface="Times New Roman" pitchFamily="18" charset="0"/>
                <a:cs typeface="Times New Roman" pitchFamily="18" charset="0"/>
              </a:rPr>
              <a:t>кольору</a:t>
            </a:r>
            <a:r>
              <a:rPr lang="ru-RU" sz="1600" dirty="0" smtClean="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Викладати</a:t>
            </a:r>
            <a:r>
              <a:rPr lang="ru-RU" sz="1600" dirty="0">
                <a:solidFill>
                  <a:schemeClr val="accent3">
                    <a:lumMod val="75000"/>
                  </a:schemeClr>
                </a:solidFill>
                <a:latin typeface="Times New Roman" pitchFamily="18" charset="0"/>
                <a:cs typeface="Times New Roman" pitchFamily="18" charset="0"/>
              </a:rPr>
              <a:t> на </a:t>
            </a:r>
            <a:r>
              <a:rPr lang="ru-RU" sz="1600" dirty="0" err="1">
                <a:solidFill>
                  <a:schemeClr val="accent3">
                    <a:lumMod val="75000"/>
                  </a:schemeClr>
                </a:solidFill>
                <a:latin typeface="Times New Roman" pitchFamily="18" charset="0"/>
                <a:cs typeface="Times New Roman" pitchFamily="18" charset="0"/>
              </a:rPr>
              <a:t>паперовий</a:t>
            </a:r>
            <a:r>
              <a:rPr lang="ru-RU" sz="1600" dirty="0">
                <a:solidFill>
                  <a:schemeClr val="accent3">
                    <a:lumMod val="75000"/>
                  </a:schemeClr>
                </a:solidFill>
                <a:latin typeface="Times New Roman" pitchFamily="18" charset="0"/>
                <a:cs typeface="Times New Roman" pitchFamily="18" charset="0"/>
              </a:rPr>
              <a:t> рушник, </a:t>
            </a:r>
            <a:r>
              <a:rPr lang="ru-RU" sz="1600" dirty="0" err="1">
                <a:solidFill>
                  <a:schemeClr val="accent3">
                    <a:lumMod val="75000"/>
                  </a:schemeClr>
                </a:solidFill>
                <a:latin typeface="Times New Roman" pitchFamily="18" charset="0"/>
                <a:cs typeface="Times New Roman" pitchFamily="18" charset="0"/>
              </a:rPr>
              <a:t>щоб</a:t>
            </a:r>
            <a:r>
              <a:rPr lang="ru-RU" sz="1600" dirty="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вбралися</a:t>
            </a:r>
            <a:r>
              <a:rPr lang="ru-RU" sz="1600" dirty="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надлишки</a:t>
            </a:r>
            <a:r>
              <a:rPr lang="ru-RU" sz="1600" dirty="0">
                <a:solidFill>
                  <a:schemeClr val="accent3">
                    <a:lumMod val="75000"/>
                  </a:schemeClr>
                </a:solidFill>
                <a:latin typeface="Times New Roman" pitchFamily="18" charset="0"/>
                <a:cs typeface="Times New Roman" pitchFamily="18" charset="0"/>
              </a:rPr>
              <a:t> масла</a:t>
            </a:r>
            <a:r>
              <a:rPr lang="ru-RU" sz="1600" dirty="0" smtClean="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Усередині</a:t>
            </a:r>
            <a:r>
              <a:rPr lang="ru-RU" sz="1600" dirty="0">
                <a:solidFill>
                  <a:schemeClr val="accent3">
                    <a:lumMod val="75000"/>
                  </a:schemeClr>
                </a:solidFill>
                <a:latin typeface="Times New Roman" pitchFamily="18" charset="0"/>
                <a:cs typeface="Times New Roman" pitchFamily="18" charset="0"/>
              </a:rPr>
              <a:t> пончики </a:t>
            </a:r>
            <a:r>
              <a:rPr lang="ru-RU" sz="1600" dirty="0" err="1">
                <a:solidFill>
                  <a:schemeClr val="accent3">
                    <a:lumMod val="75000"/>
                  </a:schemeClr>
                </a:solidFill>
                <a:latin typeface="Times New Roman" pitchFamily="18" charset="0"/>
                <a:cs typeface="Times New Roman" pitchFamily="18" charset="0"/>
              </a:rPr>
              <a:t>виходять</a:t>
            </a:r>
            <a:r>
              <a:rPr lang="ru-RU" sz="1600" dirty="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майже</a:t>
            </a:r>
            <a:r>
              <a:rPr lang="ru-RU" sz="1600" dirty="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бісквітними</a:t>
            </a:r>
            <a:r>
              <a:rPr lang="ru-RU" sz="1600" dirty="0">
                <a:solidFill>
                  <a:schemeClr val="accent3">
                    <a:lumMod val="75000"/>
                  </a:schemeClr>
                </a:solidFill>
                <a:latin typeface="Times New Roman" pitchFamily="18" charset="0"/>
                <a:cs typeface="Times New Roman" pitchFamily="18" charset="0"/>
              </a:rPr>
              <a:t> і не </a:t>
            </a:r>
            <a:r>
              <a:rPr lang="ru-RU" sz="1600" dirty="0" err="1">
                <a:solidFill>
                  <a:schemeClr val="accent3">
                    <a:lumMod val="75000"/>
                  </a:schemeClr>
                </a:solidFill>
                <a:latin typeface="Times New Roman" pitchFamily="18" charset="0"/>
                <a:cs typeface="Times New Roman" pitchFamily="18" charset="0"/>
              </a:rPr>
              <a:t>важкими</a:t>
            </a:r>
            <a:r>
              <a:rPr lang="ru-RU" sz="1600" dirty="0" smtClean="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Окремо</a:t>
            </a:r>
            <a:r>
              <a:rPr lang="ru-RU" sz="1600" dirty="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приготувати</a:t>
            </a:r>
            <a:r>
              <a:rPr lang="ru-RU" sz="1600" dirty="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суміш</a:t>
            </a:r>
            <a:r>
              <a:rPr lang="ru-RU" sz="1600" dirty="0">
                <a:solidFill>
                  <a:schemeClr val="accent3">
                    <a:lumMod val="75000"/>
                  </a:schemeClr>
                </a:solidFill>
                <a:latin typeface="Times New Roman" pitchFamily="18" charset="0"/>
                <a:cs typeface="Times New Roman" pitchFamily="18" charset="0"/>
              </a:rPr>
              <a:t> з </a:t>
            </a:r>
            <a:r>
              <a:rPr lang="ru-RU" sz="1600" dirty="0" err="1">
                <a:solidFill>
                  <a:schemeClr val="accent3">
                    <a:lumMod val="75000"/>
                  </a:schemeClr>
                </a:solidFill>
                <a:latin typeface="Times New Roman" pitchFamily="18" charset="0"/>
                <a:cs typeface="Times New Roman" pitchFamily="18" charset="0"/>
              </a:rPr>
              <a:t>кориці</a:t>
            </a:r>
            <a:r>
              <a:rPr lang="ru-RU" sz="1600" dirty="0">
                <a:solidFill>
                  <a:schemeClr val="accent3">
                    <a:lumMod val="75000"/>
                  </a:schemeClr>
                </a:solidFill>
                <a:latin typeface="Times New Roman" pitchFamily="18" charset="0"/>
                <a:cs typeface="Times New Roman" pitchFamily="18" charset="0"/>
              </a:rPr>
              <a:t> і </a:t>
            </a:r>
            <a:r>
              <a:rPr lang="ru-RU" sz="1600" dirty="0" err="1">
                <a:solidFill>
                  <a:schemeClr val="accent3">
                    <a:lumMod val="75000"/>
                  </a:schemeClr>
                </a:solidFill>
                <a:latin typeface="Times New Roman" pitchFamily="18" charset="0"/>
                <a:cs typeface="Times New Roman" pitchFamily="18" charset="0"/>
              </a:rPr>
              <a:t>цукрової</a:t>
            </a:r>
            <a:r>
              <a:rPr lang="ru-RU" sz="1600" dirty="0">
                <a:solidFill>
                  <a:schemeClr val="accent3">
                    <a:lumMod val="75000"/>
                  </a:schemeClr>
                </a:solidFill>
                <a:latin typeface="Times New Roman" pitchFamily="18" charset="0"/>
                <a:cs typeface="Times New Roman" pitchFamily="18" charset="0"/>
              </a:rPr>
              <a:t> </a:t>
            </a:r>
            <a:r>
              <a:rPr lang="ru-RU" sz="1600" dirty="0" err="1" smtClean="0">
                <a:solidFill>
                  <a:schemeClr val="accent3">
                    <a:lumMod val="75000"/>
                  </a:schemeClr>
                </a:solidFill>
                <a:latin typeface="Times New Roman" pitchFamily="18" charset="0"/>
                <a:cs typeface="Times New Roman" pitchFamily="18" charset="0"/>
              </a:rPr>
              <a:t>пудри.Присипать</a:t>
            </a:r>
            <a:r>
              <a:rPr lang="ru-RU" sz="1600" dirty="0" smtClean="0">
                <a:solidFill>
                  <a:schemeClr val="accent3">
                    <a:lumMod val="75000"/>
                  </a:schemeClr>
                </a:solidFill>
                <a:latin typeface="Times New Roman" pitchFamily="18" charset="0"/>
                <a:cs typeface="Times New Roman" pitchFamily="18" charset="0"/>
              </a:rPr>
              <a:t> </a:t>
            </a:r>
            <a:r>
              <a:rPr lang="ru-RU" sz="1600" dirty="0" err="1">
                <a:solidFill>
                  <a:schemeClr val="accent3">
                    <a:lumMod val="75000"/>
                  </a:schemeClr>
                </a:solidFill>
                <a:latin typeface="Times New Roman" pitchFamily="18" charset="0"/>
                <a:cs typeface="Times New Roman" pitchFamily="18" charset="0"/>
              </a:rPr>
              <a:t>теплі</a:t>
            </a:r>
            <a:r>
              <a:rPr lang="ru-RU" sz="1600" dirty="0">
                <a:solidFill>
                  <a:schemeClr val="accent3">
                    <a:lumMod val="75000"/>
                  </a:schemeClr>
                </a:solidFill>
                <a:latin typeface="Times New Roman" pitchFamily="18" charset="0"/>
                <a:cs typeface="Times New Roman" pitchFamily="18" charset="0"/>
              </a:rPr>
              <a:t> </a:t>
            </a:r>
            <a:r>
              <a:rPr lang="ru-RU" sz="1600" dirty="0" smtClean="0">
                <a:solidFill>
                  <a:schemeClr val="accent3">
                    <a:lumMod val="75000"/>
                  </a:schemeClr>
                </a:solidFill>
                <a:latin typeface="Times New Roman" pitchFamily="18" charset="0"/>
                <a:cs typeface="Times New Roman" pitchFamily="18" charset="0"/>
              </a:rPr>
              <a:t>пампушки.</a:t>
            </a:r>
            <a:endParaRPr lang="ru-RU" sz="1600" dirty="0">
              <a:solidFill>
                <a:schemeClr val="accent3">
                  <a:lumMod val="75000"/>
                </a:schemeClr>
              </a:solidFill>
              <a:latin typeface="Times New Roman" pitchFamily="18" charset="0"/>
              <a:cs typeface="Times New Roman" pitchFamily="18"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651219"/>
            <a:ext cx="3819429" cy="28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115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955750"/>
          </a:xfrm>
          <a:prstGeom prst="rect">
            <a:avLst/>
          </a:prstGeom>
        </p:spPr>
        <p:txBody>
          <a:bodyPr wrap="square">
            <a:spAutoFit/>
          </a:bodyPr>
          <a:lstStyle/>
          <a:p>
            <a:r>
              <a:rPr lang="uk-UA" b="1" i="1" dirty="0" smtClean="0">
                <a:solidFill>
                  <a:srgbClr val="00B050"/>
                </a:solidFill>
                <a:latin typeface="Times New Roman" pitchFamily="18" charset="0"/>
                <a:cs typeface="Times New Roman" pitchFamily="18" charset="0"/>
              </a:rPr>
              <a:t>                                      Сирник польський</a:t>
            </a:r>
          </a:p>
          <a:p>
            <a:r>
              <a:rPr lang="uk-UA" sz="1400" dirty="0">
                <a:solidFill>
                  <a:srgbClr val="00B050"/>
                </a:solidFill>
                <a:latin typeface="Times New Roman" pitchFamily="18" charset="0"/>
                <a:cs typeface="Times New Roman" pitchFamily="18" charset="0"/>
              </a:rPr>
              <a:t>Інгредієнти:</a:t>
            </a:r>
            <a:r>
              <a:rPr lang="uk-UA" sz="1400" dirty="0">
                <a:latin typeface="Times New Roman" pitchFamily="18" charset="0"/>
                <a:cs typeface="Times New Roman" pitchFamily="18" charset="0"/>
              </a:rPr>
              <a:t/>
            </a:r>
            <a:br>
              <a:rPr lang="uk-UA" sz="1400" dirty="0">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Тісто:</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2 з половиною склянки борошна</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2 ч. л. розпушувача</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125 г маргарину</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3/4 </a:t>
            </a:r>
            <a:r>
              <a:rPr lang="uk-UA" sz="1400" dirty="0" err="1">
                <a:solidFill>
                  <a:schemeClr val="accent3">
                    <a:lumMod val="75000"/>
                  </a:schemeClr>
                </a:solidFill>
                <a:latin typeface="Times New Roman" pitchFamily="18" charset="0"/>
                <a:cs typeface="Times New Roman" pitchFamily="18" charset="0"/>
              </a:rPr>
              <a:t>скл</a:t>
            </a:r>
            <a:r>
              <a:rPr lang="uk-UA" sz="1400" dirty="0">
                <a:solidFill>
                  <a:schemeClr val="accent3">
                    <a:lumMod val="75000"/>
                  </a:schemeClr>
                </a:solidFill>
                <a:latin typeface="Times New Roman" pitchFamily="18" charset="0"/>
                <a:cs typeface="Times New Roman" pitchFamily="18" charset="0"/>
              </a:rPr>
              <a:t>. цукру</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2 яйця</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1 жовток</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2 шоколадних або ванільних пудингу (доктор </a:t>
            </a:r>
            <a:r>
              <a:rPr lang="uk-UA" sz="1400" dirty="0" err="1">
                <a:solidFill>
                  <a:schemeClr val="accent3">
                    <a:lumMod val="75000"/>
                  </a:schemeClr>
                </a:solidFill>
                <a:latin typeface="Times New Roman" pitchFamily="18" charset="0"/>
                <a:cs typeface="Times New Roman" pitchFamily="18" charset="0"/>
              </a:rPr>
              <a:t>эткер</a:t>
            </a:r>
            <a:r>
              <a:rPr lang="uk-UA" sz="1400" dirty="0">
                <a:solidFill>
                  <a:schemeClr val="accent3">
                    <a:lumMod val="75000"/>
                  </a:schemeClr>
                </a:solidFill>
                <a:latin typeface="Times New Roman" pitchFamily="18" charset="0"/>
                <a:cs typeface="Times New Roman" pitchFamily="18" charset="0"/>
              </a:rPr>
              <a:t>)</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750 </a:t>
            </a:r>
            <a:r>
              <a:rPr lang="uk-UA" sz="1400" dirty="0" err="1">
                <a:solidFill>
                  <a:schemeClr val="accent3">
                    <a:lumMod val="75000"/>
                  </a:schemeClr>
                </a:solidFill>
                <a:latin typeface="Times New Roman" pitchFamily="18" charset="0"/>
                <a:cs typeface="Times New Roman" pitchFamily="18" charset="0"/>
              </a:rPr>
              <a:t>мл</a:t>
            </a:r>
            <a:r>
              <a:rPr lang="uk-UA" sz="1400" dirty="0">
                <a:solidFill>
                  <a:schemeClr val="accent3">
                    <a:lumMod val="75000"/>
                  </a:schemeClr>
                </a:solidFill>
                <a:latin typeface="Times New Roman" pitchFamily="18" charset="0"/>
                <a:cs typeface="Times New Roman" pitchFamily="18" charset="0"/>
              </a:rPr>
              <a:t> молока</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8 ст. л. цукру</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Сирна маса:</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1 кг сиру подрібнити </a:t>
            </a:r>
            <a:r>
              <a:rPr lang="uk-UA" sz="1400" dirty="0" err="1">
                <a:solidFill>
                  <a:schemeClr val="accent3">
                    <a:lumMod val="75000"/>
                  </a:schemeClr>
                </a:solidFill>
                <a:latin typeface="Times New Roman" pitchFamily="18" charset="0"/>
                <a:cs typeface="Times New Roman" pitchFamily="18" charset="0"/>
              </a:rPr>
              <a:t>блендером</a:t>
            </a:r>
            <a:r>
              <a:rPr lang="uk-UA" sz="1400" dirty="0">
                <a:solidFill>
                  <a:schemeClr val="accent3">
                    <a:lumMod val="75000"/>
                  </a:schemeClr>
                </a:solidFill>
                <a:latin typeface="Times New Roman" pitchFamily="18" charset="0"/>
                <a:cs typeface="Times New Roman" pitchFamily="18" charset="0"/>
              </a:rPr>
              <a:t> або пропустити кілька разів через м'ясорубку</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1 ванільний пудинг</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2 гр. ваніліну</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150 гр. масла</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200 гр. цукру</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4 жовтки</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5 білків</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200 гр. кураги</a:t>
            </a:r>
            <a:br>
              <a:rPr lang="uk-UA" sz="1400" dirty="0">
                <a:solidFill>
                  <a:schemeClr val="accent3">
                    <a:lumMod val="75000"/>
                  </a:schemeClr>
                </a:solidFill>
                <a:latin typeface="Times New Roman" pitchFamily="18" charset="0"/>
                <a:cs typeface="Times New Roman" pitchFamily="18" charset="0"/>
              </a:rPr>
            </a:br>
            <a:r>
              <a:rPr lang="uk-UA" sz="1400" dirty="0">
                <a:solidFill>
                  <a:schemeClr val="accent3">
                    <a:lumMod val="75000"/>
                  </a:schemeClr>
                </a:solidFill>
                <a:latin typeface="Times New Roman" pitchFamily="18" charset="0"/>
                <a:cs typeface="Times New Roman" pitchFamily="18" charset="0"/>
              </a:rPr>
              <a:t>100 гр. родзинок</a:t>
            </a:r>
            <a:br>
              <a:rPr lang="uk-UA" sz="1400" dirty="0">
                <a:solidFill>
                  <a:schemeClr val="accent3">
                    <a:lumMod val="75000"/>
                  </a:schemeClr>
                </a:solidFill>
                <a:latin typeface="Times New Roman" pitchFamily="18" charset="0"/>
                <a:cs typeface="Times New Roman" pitchFamily="18" charset="0"/>
              </a:rPr>
            </a:br>
            <a:r>
              <a:rPr lang="uk-UA" sz="1400" dirty="0" smtClean="0">
                <a:solidFill>
                  <a:schemeClr val="accent3">
                    <a:lumMod val="75000"/>
                  </a:schemeClr>
                </a:solidFill>
                <a:latin typeface="Times New Roman" pitchFamily="18" charset="0"/>
                <a:cs typeface="Times New Roman" pitchFamily="18" charset="0"/>
              </a:rPr>
              <a:t>                                 </a:t>
            </a:r>
            <a:r>
              <a:rPr lang="uk-UA" sz="1400" dirty="0" smtClean="0">
                <a:solidFill>
                  <a:srgbClr val="00B050"/>
                </a:solidFill>
                <a:latin typeface="Times New Roman" pitchFamily="18" charset="0"/>
                <a:cs typeface="Times New Roman" pitchFamily="18" charset="0"/>
              </a:rPr>
              <a:t>Приготування:</a:t>
            </a:r>
            <a:r>
              <a:rPr lang="uk-UA" sz="1400" dirty="0">
                <a:latin typeface="Times New Roman" pitchFamily="18" charset="0"/>
                <a:cs typeface="Times New Roman" pitchFamily="18" charset="0"/>
              </a:rPr>
              <a:t/>
            </a:r>
            <a:br>
              <a:rPr lang="uk-UA" sz="1400" dirty="0">
                <a:latin typeface="Times New Roman" pitchFamily="18" charset="0"/>
                <a:cs typeface="Times New Roman" pitchFamily="18" charset="0"/>
              </a:rPr>
            </a:br>
            <a:r>
              <a:rPr lang="uk-UA" sz="1200" dirty="0">
                <a:solidFill>
                  <a:schemeClr val="accent3">
                    <a:lumMod val="75000"/>
                  </a:schemeClr>
                </a:solidFill>
                <a:latin typeface="Times New Roman" pitchFamily="18" charset="0"/>
                <a:cs typeface="Times New Roman" pitchFamily="18" charset="0"/>
              </a:rPr>
              <a:t>Борошно вимішати з порошком до випічки і розтерти з маргарином. Жовток і яйця збити з цукром, додати до борошні, замісити тісто, поставити на декілька годин у </a:t>
            </a:r>
            <a:r>
              <a:rPr lang="uk-UA" sz="1200" dirty="0" smtClean="0">
                <a:solidFill>
                  <a:schemeClr val="accent3">
                    <a:lumMod val="75000"/>
                  </a:schemeClr>
                </a:solidFill>
                <a:latin typeface="Times New Roman" pitchFamily="18" charset="0"/>
                <a:cs typeface="Times New Roman" pitchFamily="18" charset="0"/>
              </a:rPr>
              <a:t>холодильник. Родзинки </a:t>
            </a:r>
            <a:r>
              <a:rPr lang="uk-UA" sz="1200" dirty="0">
                <a:solidFill>
                  <a:schemeClr val="accent3">
                    <a:lumMod val="75000"/>
                  </a:schemeClr>
                </a:solidFill>
                <a:latin typeface="Times New Roman" pitchFamily="18" charset="0"/>
                <a:cs typeface="Times New Roman" pitchFamily="18" charset="0"/>
              </a:rPr>
              <a:t>і курагу залити на 10 хвилин окропом, злити воду, курагу порізати </a:t>
            </a:r>
            <a:r>
              <a:rPr lang="uk-UA" sz="1200" dirty="0" smtClean="0">
                <a:solidFill>
                  <a:schemeClr val="accent3">
                    <a:lumMod val="75000"/>
                  </a:schemeClr>
                </a:solidFill>
                <a:latin typeface="Times New Roman" pitchFamily="18" charset="0"/>
                <a:cs typeface="Times New Roman" pitchFamily="18" charset="0"/>
              </a:rPr>
              <a:t>кубиками. Беремо </a:t>
            </a:r>
            <a:r>
              <a:rPr lang="uk-UA" sz="1200" dirty="0">
                <a:solidFill>
                  <a:schemeClr val="accent3">
                    <a:lumMod val="75000"/>
                  </a:schemeClr>
                </a:solidFill>
                <a:latin typeface="Times New Roman" pitchFamily="18" charset="0"/>
                <a:cs typeface="Times New Roman" pitchFamily="18" charset="0"/>
              </a:rPr>
              <a:t>деко, у мене 26 на 38 см., змащуємо маргарином і розправляємо тісто, краще це робити руками злегка змоченими в холодній воді, тісто заводимо і на </a:t>
            </a:r>
            <a:r>
              <a:rPr lang="uk-UA" sz="1200" dirty="0" smtClean="0">
                <a:solidFill>
                  <a:schemeClr val="accent3">
                    <a:lumMod val="75000"/>
                  </a:schemeClr>
                </a:solidFill>
                <a:latin typeface="Times New Roman" pitchFamily="18" charset="0"/>
                <a:cs typeface="Times New Roman" pitchFamily="18" charset="0"/>
              </a:rPr>
              <a:t>бортики. Далі </a:t>
            </a:r>
            <a:r>
              <a:rPr lang="uk-UA" sz="1200" dirty="0">
                <a:solidFill>
                  <a:schemeClr val="accent3">
                    <a:lumMod val="75000"/>
                  </a:schemeClr>
                </a:solidFill>
                <a:latin typeface="Times New Roman" pitchFamily="18" charset="0"/>
                <a:cs typeface="Times New Roman" pitchFamily="18" charset="0"/>
              </a:rPr>
              <a:t>готуємо наш пудинг, як написано на упаковці, тільки з потрібним нам кількістю молока і цукру і гарячий пудинг виливаємо на тісто, рівномірно розправляємо по всьому тесту, чекаємо, до повного охолодження </a:t>
            </a:r>
            <a:r>
              <a:rPr lang="uk-UA" sz="1200" dirty="0" smtClean="0">
                <a:solidFill>
                  <a:schemeClr val="accent3">
                    <a:lumMod val="75000"/>
                  </a:schemeClr>
                </a:solidFill>
                <a:latin typeface="Times New Roman" pitchFamily="18" charset="0"/>
                <a:cs typeface="Times New Roman" pitchFamily="18" charset="0"/>
              </a:rPr>
              <a:t>пудингу. Тим </a:t>
            </a:r>
            <a:r>
              <a:rPr lang="uk-UA" sz="1200" dirty="0">
                <a:solidFill>
                  <a:schemeClr val="accent3">
                    <a:lumMod val="75000"/>
                  </a:schemeClr>
                </a:solidFill>
                <a:latin typeface="Times New Roman" pitchFamily="18" charset="0"/>
                <a:cs typeface="Times New Roman" pitchFamily="18" charset="0"/>
              </a:rPr>
              <a:t>часом беремо перетертий сир, додаємо пудинг сухий, ванілін перетертий з 1 ст. л. цукру, масло, жовтки збиті з 100 гр. цукру і гарненько вимішуємо </a:t>
            </a:r>
            <a:r>
              <a:rPr lang="uk-UA" sz="1200" dirty="0" smtClean="0">
                <a:solidFill>
                  <a:schemeClr val="accent3">
                    <a:lumMod val="75000"/>
                  </a:schemeClr>
                </a:solidFill>
                <a:latin typeface="Times New Roman" pitchFamily="18" charset="0"/>
                <a:cs typeface="Times New Roman" pitchFamily="18" charset="0"/>
              </a:rPr>
              <a:t>міксером. Окремо </a:t>
            </a:r>
            <a:r>
              <a:rPr lang="uk-UA" sz="1200" dirty="0">
                <a:solidFill>
                  <a:schemeClr val="accent3">
                    <a:lumMod val="75000"/>
                  </a:schemeClr>
                </a:solidFill>
                <a:latin typeface="Times New Roman" pitchFamily="18" charset="0"/>
                <a:cs typeface="Times New Roman" pitchFamily="18" charset="0"/>
              </a:rPr>
              <a:t>до стійких піків білки збиваємо з 100 гр. цукру, вимішуємо з сиром додаємо родзинки, курагу, ще раз перемішуємо і викладаємо на тісто з пудингом, рівномірно розправляючи по всій поверхні.</a:t>
            </a:r>
            <a:br>
              <a:rPr lang="uk-UA" sz="1200" dirty="0">
                <a:solidFill>
                  <a:schemeClr val="accent3">
                    <a:lumMod val="75000"/>
                  </a:schemeClr>
                </a:solidFill>
                <a:latin typeface="Times New Roman" pitchFamily="18" charset="0"/>
                <a:cs typeface="Times New Roman" pitchFamily="18" charset="0"/>
              </a:rPr>
            </a:br>
            <a:r>
              <a:rPr lang="uk-UA" sz="1200" dirty="0">
                <a:solidFill>
                  <a:schemeClr val="accent3">
                    <a:lumMod val="75000"/>
                  </a:schemeClr>
                </a:solidFill>
                <a:latin typeface="Times New Roman" pitchFamily="18" charset="0"/>
                <a:cs typeface="Times New Roman" pitchFamily="18" charset="0"/>
              </a:rPr>
              <a:t>Запікаємо в нагрітій до 180 градусів духовці, 40-45 хвилин</a:t>
            </a:r>
            <a:r>
              <a:rPr lang="uk-UA" sz="1200" dirty="0" smtClean="0">
                <a:solidFill>
                  <a:schemeClr val="accent3">
                    <a:lumMod val="75000"/>
                  </a:schemeClr>
                </a:solidFill>
                <a:latin typeface="Times New Roman" pitchFamily="18" charset="0"/>
                <a:cs typeface="Times New Roman" pitchFamily="18" charset="0"/>
              </a:rPr>
              <a:t>.</a:t>
            </a:r>
            <a:r>
              <a:rPr lang="uk-UA" sz="1200" dirty="0">
                <a:solidFill>
                  <a:schemeClr val="accent3">
                    <a:lumMod val="75000"/>
                  </a:schemeClr>
                </a:solidFill>
                <a:latin typeface="Times New Roman" pitchFamily="18" charset="0"/>
                <a:cs typeface="Times New Roman" pitchFamily="18" charset="0"/>
              </a:rPr>
              <a:t/>
            </a:r>
            <a:br>
              <a:rPr lang="uk-UA" sz="1200" dirty="0">
                <a:solidFill>
                  <a:schemeClr val="accent3">
                    <a:lumMod val="75000"/>
                  </a:schemeClr>
                </a:solidFill>
                <a:latin typeface="Times New Roman" pitchFamily="18" charset="0"/>
                <a:cs typeface="Times New Roman" pitchFamily="18" charset="0"/>
              </a:rPr>
            </a:br>
            <a:endParaRPr lang="uk-UA" sz="1200" dirty="0">
              <a:solidFill>
                <a:schemeClr val="accent3">
                  <a:lumMod val="75000"/>
                </a:schemeClr>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6632"/>
            <a:ext cx="403244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443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noAutofit/>
          </a:bodyPr>
          <a:lstStyle/>
          <a:p>
            <a:pPr marL="0" indent="0">
              <a:buNone/>
            </a:pPr>
            <a:r>
              <a:rPr lang="uk-UA" sz="1600" b="1" i="1" dirty="0" err="1">
                <a:solidFill>
                  <a:schemeClr val="tx1"/>
                </a:solidFill>
                <a:latin typeface="Times New Roman" pitchFamily="18" charset="0"/>
                <a:cs typeface="Times New Roman" pitchFamily="18" charset="0"/>
              </a:rPr>
              <a:t>Полендвица</a:t>
            </a:r>
            <a:r>
              <a:rPr lang="uk-UA" sz="1600" b="1" i="1" dirty="0">
                <a:solidFill>
                  <a:schemeClr val="tx1"/>
                </a:solidFill>
                <a:latin typeface="Times New Roman" pitchFamily="18" charset="0"/>
                <a:cs typeface="Times New Roman" pitchFamily="18" charset="0"/>
              </a:rPr>
              <a:t> </a:t>
            </a:r>
            <a:r>
              <a:rPr lang="uk-UA" sz="1600" dirty="0">
                <a:solidFill>
                  <a:schemeClr val="tx1"/>
                </a:solidFill>
                <a:latin typeface="Times New Roman" pitchFamily="18" charset="0"/>
                <a:cs typeface="Times New Roman" pitchFamily="18" charset="0"/>
              </a:rPr>
              <a:t>- це м'ясний делікатес народів Польщі та Білорусії. Це копчене м'ясо, переважно філейна частина. Готують його з яловичини, свинини, іноді навіть з конини. Ми вам розповімо, як приготувати </a:t>
            </a:r>
            <a:r>
              <a:rPr lang="uk-UA" sz="1600" dirty="0" err="1">
                <a:solidFill>
                  <a:schemeClr val="tx1"/>
                </a:solidFill>
                <a:latin typeface="Times New Roman" pitchFamily="18" charset="0"/>
                <a:cs typeface="Times New Roman" pitchFamily="18" charset="0"/>
              </a:rPr>
              <a:t>полендвицу</a:t>
            </a:r>
            <a:r>
              <a:rPr lang="uk-UA" sz="1600" dirty="0">
                <a:solidFill>
                  <a:schemeClr val="tx1"/>
                </a:solidFill>
                <a:latin typeface="Times New Roman" pitchFamily="18" charset="0"/>
                <a:cs typeface="Times New Roman" pitchFamily="18" charset="0"/>
              </a:rPr>
              <a:t> в домашніх умовах. </a:t>
            </a:r>
            <a:br>
              <a:rPr lang="uk-UA" sz="1600" dirty="0">
                <a:solidFill>
                  <a:schemeClr val="tx1"/>
                </a:solidFill>
                <a:latin typeface="Times New Roman" pitchFamily="18" charset="0"/>
                <a:cs typeface="Times New Roman" pitchFamily="18" charset="0"/>
              </a:rPr>
            </a:br>
            <a:r>
              <a:rPr lang="uk-UA" sz="1600" dirty="0">
                <a:solidFill>
                  <a:schemeClr val="tx1"/>
                </a:solidFill>
                <a:latin typeface="Times New Roman" pitchFamily="18" charset="0"/>
                <a:cs typeface="Times New Roman" pitchFamily="18" charset="0"/>
              </a:rPr>
              <a:t/>
            </a:r>
            <a:br>
              <a:rPr lang="uk-UA" sz="1600" dirty="0">
                <a:solidFill>
                  <a:schemeClr val="tx1"/>
                </a:solidFill>
                <a:latin typeface="Times New Roman" pitchFamily="18" charset="0"/>
                <a:cs typeface="Times New Roman" pitchFamily="18" charset="0"/>
              </a:rPr>
            </a:br>
            <a:r>
              <a:rPr lang="uk-UA" sz="1600" b="1" i="1" dirty="0">
                <a:solidFill>
                  <a:schemeClr val="tx1"/>
                </a:solidFill>
                <a:latin typeface="Times New Roman" pitchFamily="18" charset="0"/>
                <a:cs typeface="Times New Roman" pitchFamily="18" charset="0"/>
              </a:rPr>
              <a:t>Інгредієнти: </a:t>
            </a:r>
            <a:r>
              <a:rPr lang="uk-UA" sz="1600" dirty="0">
                <a:solidFill>
                  <a:schemeClr val="tx1"/>
                </a:solidFill>
                <a:latin typeface="Times New Roman" pitchFamily="18" charset="0"/>
                <a:cs typeface="Times New Roman" pitchFamily="18" charset="0"/>
              </a:rPr>
              <a:t/>
            </a:r>
            <a:br>
              <a:rPr lang="uk-UA" sz="1600" dirty="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a:t>
            </a:r>
            <a:r>
              <a:rPr lang="uk-UA" sz="1600" dirty="0">
                <a:solidFill>
                  <a:schemeClr val="tx1"/>
                </a:solidFill>
                <a:latin typeface="Times New Roman" pitchFamily="18" charset="0"/>
                <a:cs typeface="Times New Roman" pitchFamily="18" charset="0"/>
              </a:rPr>
              <a:t> філе свиняче - 1 кг;</a:t>
            </a:r>
            <a:br>
              <a:rPr lang="uk-UA" sz="1600" dirty="0">
                <a:solidFill>
                  <a:schemeClr val="tx1"/>
                </a:solidFill>
                <a:latin typeface="Times New Roman" pitchFamily="18" charset="0"/>
                <a:cs typeface="Times New Roman" pitchFamily="18" charset="0"/>
              </a:rPr>
            </a:br>
            <a:r>
              <a:rPr lang="uk-UA" sz="1600" dirty="0">
                <a:solidFill>
                  <a:schemeClr val="tx1"/>
                </a:solidFill>
                <a:latin typeface="Times New Roman" pitchFamily="18" charset="0"/>
                <a:cs typeface="Times New Roman" pitchFamily="18" charset="0"/>
              </a:rPr>
              <a:t> </a:t>
            </a:r>
            <a:r>
              <a:rPr lang="uk-UA" sz="1600" dirty="0" smtClean="0">
                <a:solidFill>
                  <a:schemeClr val="tx1"/>
                </a:solidFill>
                <a:latin typeface="Times New Roman" pitchFamily="18" charset="0"/>
                <a:cs typeface="Times New Roman" pitchFamily="18" charset="0"/>
              </a:rPr>
              <a:t>- сіль </a:t>
            </a:r>
            <a:r>
              <a:rPr lang="uk-UA" sz="1600" dirty="0">
                <a:solidFill>
                  <a:schemeClr val="tx1"/>
                </a:solidFill>
                <a:latin typeface="Times New Roman" pitchFamily="18" charset="0"/>
                <a:cs typeface="Times New Roman" pitchFamily="18" charset="0"/>
              </a:rPr>
              <a:t>- 2 ст. ложки;</a:t>
            </a:r>
            <a:br>
              <a:rPr lang="uk-UA" sz="1600" dirty="0">
                <a:solidFill>
                  <a:schemeClr val="tx1"/>
                </a:solidFill>
                <a:latin typeface="Times New Roman" pitchFamily="18" charset="0"/>
                <a:cs typeface="Times New Roman" pitchFamily="18" charset="0"/>
              </a:rPr>
            </a:br>
            <a:r>
              <a:rPr lang="uk-UA" sz="1600" dirty="0">
                <a:solidFill>
                  <a:schemeClr val="tx1"/>
                </a:solidFill>
                <a:latin typeface="Times New Roman" pitchFamily="18" charset="0"/>
                <a:cs typeface="Times New Roman" pitchFamily="18" charset="0"/>
              </a:rPr>
              <a:t> </a:t>
            </a:r>
            <a:r>
              <a:rPr lang="uk-UA" sz="1600" dirty="0" smtClean="0">
                <a:solidFill>
                  <a:schemeClr val="tx1"/>
                </a:solidFill>
                <a:latin typeface="Times New Roman" pitchFamily="18" charset="0"/>
                <a:cs typeface="Times New Roman" pitchFamily="18" charset="0"/>
              </a:rPr>
              <a:t>- часник </a:t>
            </a:r>
            <a:r>
              <a:rPr lang="uk-UA" sz="1600" dirty="0">
                <a:solidFill>
                  <a:schemeClr val="tx1"/>
                </a:solidFill>
                <a:latin typeface="Times New Roman" pitchFamily="18" charset="0"/>
                <a:cs typeface="Times New Roman" pitchFamily="18" charset="0"/>
              </a:rPr>
              <a:t>- 5 зубчиків;</a:t>
            </a:r>
            <a:br>
              <a:rPr lang="uk-UA" sz="1600" dirty="0">
                <a:solidFill>
                  <a:schemeClr val="tx1"/>
                </a:solidFill>
                <a:latin typeface="Times New Roman" pitchFamily="18" charset="0"/>
                <a:cs typeface="Times New Roman" pitchFamily="18" charset="0"/>
              </a:rPr>
            </a:br>
            <a:r>
              <a:rPr lang="uk-UA" sz="1600" dirty="0">
                <a:solidFill>
                  <a:schemeClr val="tx1"/>
                </a:solidFill>
                <a:latin typeface="Times New Roman" pitchFamily="18" charset="0"/>
                <a:cs typeface="Times New Roman" pitchFamily="18" charset="0"/>
              </a:rPr>
              <a:t> </a:t>
            </a:r>
            <a:r>
              <a:rPr lang="uk-UA" sz="1600" dirty="0" smtClean="0">
                <a:solidFill>
                  <a:schemeClr val="tx1"/>
                </a:solidFill>
                <a:latin typeface="Times New Roman" pitchFamily="18" charset="0"/>
                <a:cs typeface="Times New Roman" pitchFamily="18" charset="0"/>
              </a:rPr>
              <a:t>-  цукор </a:t>
            </a:r>
            <a:r>
              <a:rPr lang="uk-UA" sz="1600" dirty="0">
                <a:solidFill>
                  <a:schemeClr val="tx1"/>
                </a:solidFill>
                <a:latin typeface="Times New Roman" pitchFamily="18" charset="0"/>
                <a:cs typeface="Times New Roman" pitchFamily="18" charset="0"/>
              </a:rPr>
              <a:t>- 1 ст. ложка;</a:t>
            </a:r>
            <a:br>
              <a:rPr lang="uk-UA" sz="1600" dirty="0">
                <a:solidFill>
                  <a:schemeClr val="tx1"/>
                </a:solidFill>
                <a:latin typeface="Times New Roman" pitchFamily="18" charset="0"/>
                <a:cs typeface="Times New Roman" pitchFamily="18" charset="0"/>
              </a:rPr>
            </a:br>
            <a:r>
              <a:rPr lang="uk-UA" sz="1600" dirty="0">
                <a:solidFill>
                  <a:schemeClr val="tx1"/>
                </a:solidFill>
                <a:latin typeface="Times New Roman" pitchFamily="18" charset="0"/>
                <a:cs typeface="Times New Roman" pitchFamily="18" charset="0"/>
              </a:rPr>
              <a:t> </a:t>
            </a:r>
            <a:r>
              <a:rPr lang="uk-UA" sz="1600" dirty="0" smtClean="0">
                <a:solidFill>
                  <a:schemeClr val="tx1"/>
                </a:solidFill>
                <a:latin typeface="Times New Roman" pitchFamily="18" charset="0"/>
                <a:cs typeface="Times New Roman" pitchFamily="18" charset="0"/>
              </a:rPr>
              <a:t>- лавровий </a:t>
            </a:r>
            <a:r>
              <a:rPr lang="uk-UA" sz="1600" dirty="0">
                <a:solidFill>
                  <a:schemeClr val="tx1"/>
                </a:solidFill>
                <a:latin typeface="Times New Roman" pitchFamily="18" charset="0"/>
                <a:cs typeface="Times New Roman" pitchFamily="18" charset="0"/>
              </a:rPr>
              <a:t>лист - 2 шт.;</a:t>
            </a:r>
            <a:br>
              <a:rPr lang="uk-UA" sz="1600" dirty="0">
                <a:solidFill>
                  <a:schemeClr val="tx1"/>
                </a:solidFill>
                <a:latin typeface="Times New Roman" pitchFamily="18" charset="0"/>
                <a:cs typeface="Times New Roman" pitchFamily="18" charset="0"/>
              </a:rPr>
            </a:br>
            <a:r>
              <a:rPr lang="uk-UA" sz="1600" dirty="0">
                <a:solidFill>
                  <a:schemeClr val="tx1"/>
                </a:solidFill>
                <a:latin typeface="Times New Roman" pitchFamily="18" charset="0"/>
                <a:cs typeface="Times New Roman" pitchFamily="18" charset="0"/>
              </a:rPr>
              <a:t> </a:t>
            </a:r>
            <a:r>
              <a:rPr lang="uk-UA" sz="1600" dirty="0" smtClean="0">
                <a:solidFill>
                  <a:schemeClr val="tx1"/>
                </a:solidFill>
                <a:latin typeface="Times New Roman" pitchFamily="18" charset="0"/>
                <a:cs typeface="Times New Roman" pitchFamily="18" charset="0"/>
              </a:rPr>
              <a:t>- кмин </a:t>
            </a:r>
            <a:r>
              <a:rPr lang="uk-UA" sz="1600" dirty="0">
                <a:solidFill>
                  <a:schemeClr val="tx1"/>
                </a:solidFill>
                <a:latin typeface="Times New Roman" pitchFamily="18" charset="0"/>
                <a:cs typeface="Times New Roman" pitchFamily="18" charset="0"/>
              </a:rPr>
              <a:t>мелений - 15 ч. ложки;</a:t>
            </a:r>
            <a:br>
              <a:rPr lang="uk-UA" sz="1600" dirty="0">
                <a:solidFill>
                  <a:schemeClr val="tx1"/>
                </a:solidFill>
                <a:latin typeface="Times New Roman" pitchFamily="18" charset="0"/>
                <a:cs typeface="Times New Roman" pitchFamily="18" charset="0"/>
              </a:rPr>
            </a:br>
            <a:r>
              <a:rPr lang="uk-UA" sz="1600" dirty="0">
                <a:solidFill>
                  <a:schemeClr val="tx1"/>
                </a:solidFill>
                <a:latin typeface="Times New Roman" pitchFamily="18" charset="0"/>
                <a:cs typeface="Times New Roman" pitchFamily="18" charset="0"/>
              </a:rPr>
              <a:t> </a:t>
            </a:r>
            <a:r>
              <a:rPr lang="uk-UA" sz="1600" dirty="0" smtClean="0">
                <a:solidFill>
                  <a:schemeClr val="tx1"/>
                </a:solidFill>
                <a:latin typeface="Times New Roman" pitchFamily="18" charset="0"/>
                <a:cs typeface="Times New Roman" pitchFamily="18" charset="0"/>
              </a:rPr>
              <a:t>- чорний </a:t>
            </a:r>
            <a:r>
              <a:rPr lang="uk-UA" sz="1600" dirty="0">
                <a:solidFill>
                  <a:schemeClr val="tx1"/>
                </a:solidFill>
                <a:latin typeface="Times New Roman" pitchFamily="18" charset="0"/>
                <a:cs typeface="Times New Roman" pitchFamily="18" charset="0"/>
              </a:rPr>
              <a:t>мелений перець.</a:t>
            </a:r>
            <a:br>
              <a:rPr lang="uk-UA" sz="1600" dirty="0">
                <a:solidFill>
                  <a:schemeClr val="tx1"/>
                </a:solidFill>
                <a:latin typeface="Times New Roman" pitchFamily="18" charset="0"/>
                <a:cs typeface="Times New Roman" pitchFamily="18" charset="0"/>
              </a:rPr>
            </a:br>
            <a:r>
              <a:rPr lang="uk-UA" sz="1600" dirty="0">
                <a:solidFill>
                  <a:schemeClr val="tx1"/>
                </a:solidFill>
                <a:latin typeface="Times New Roman" pitchFamily="18" charset="0"/>
                <a:cs typeface="Times New Roman" pitchFamily="18" charset="0"/>
              </a:rPr>
              <a:t/>
            </a:r>
            <a:br>
              <a:rPr lang="uk-UA" sz="1600" dirty="0">
                <a:solidFill>
                  <a:schemeClr val="tx1"/>
                </a:solidFill>
                <a:latin typeface="Times New Roman" pitchFamily="18" charset="0"/>
                <a:cs typeface="Times New Roman" pitchFamily="18" charset="0"/>
              </a:rPr>
            </a:br>
            <a:r>
              <a:rPr lang="uk-UA" sz="1600" b="1" i="1" dirty="0" smtClean="0">
                <a:solidFill>
                  <a:schemeClr val="tx1"/>
                </a:solidFill>
                <a:latin typeface="Times New Roman" pitchFamily="18" charset="0"/>
                <a:cs typeface="Times New Roman" pitchFamily="18" charset="0"/>
              </a:rPr>
              <a:t>Приготування:</a:t>
            </a:r>
            <a:r>
              <a:rPr lang="uk-UA" sz="1600" dirty="0">
                <a:solidFill>
                  <a:schemeClr val="tx1"/>
                </a:solidFill>
                <a:latin typeface="Times New Roman" pitchFamily="18" charset="0"/>
                <a:cs typeface="Times New Roman" pitchFamily="18" charset="0"/>
              </a:rPr>
              <a:t/>
            </a:r>
            <a:br>
              <a:rPr lang="uk-UA" sz="1600" dirty="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a:t>
            </a:r>
            <a:r>
              <a:rPr lang="uk-UA" sz="1600" dirty="0" err="1" smtClean="0">
                <a:solidFill>
                  <a:schemeClr val="tx1"/>
                </a:solidFill>
                <a:latin typeface="Times New Roman" pitchFamily="18" charset="0"/>
                <a:cs typeface="Times New Roman" pitchFamily="18" charset="0"/>
              </a:rPr>
              <a:t>Приготування</a:t>
            </a:r>
            <a:r>
              <a:rPr lang="uk-UA" sz="1600" dirty="0" smtClean="0">
                <a:solidFill>
                  <a:schemeClr val="tx1"/>
                </a:solidFill>
                <a:latin typeface="Times New Roman" pitchFamily="18" charset="0"/>
                <a:cs typeface="Times New Roman" pitchFamily="18" charset="0"/>
              </a:rPr>
              <a:t> </a:t>
            </a:r>
            <a:r>
              <a:rPr lang="uk-UA" sz="1600" dirty="0" err="1">
                <a:solidFill>
                  <a:schemeClr val="tx1"/>
                </a:solidFill>
                <a:latin typeface="Times New Roman" pitchFamily="18" charset="0"/>
                <a:cs typeface="Times New Roman" pitchFamily="18" charset="0"/>
              </a:rPr>
              <a:t>полендвици</a:t>
            </a:r>
            <a:r>
              <a:rPr lang="uk-UA" sz="1600" dirty="0">
                <a:solidFill>
                  <a:schemeClr val="tx1"/>
                </a:solidFill>
                <a:latin typeface="Times New Roman" pitchFamily="18" charset="0"/>
                <a:cs typeface="Times New Roman" pitchFamily="18" charset="0"/>
              </a:rPr>
              <a:t> починаємо з того, що філе промиваємо й обсушуємо, натираємо гарненько сіллю, кладемо в каструлю і ставимо зверху гніт. У такому вигляді відправляємо в холодильник дня на 3-4. Потім філе дістаємо, залишки вологи витирає серветкою. Часник пропускаємо через прес, лавровий лист ламаємо на дрібні шматочки, натираємо філе часником, лавровим листом і чорним перцем упереміш з кмином. Марлю звертаємо вдвічі і загортаємо в неї м'ясо рулетом (краю теж повинні бути прикриті марлею). </a:t>
            </a:r>
            <a:r>
              <a:rPr lang="uk-UA" sz="1600" dirty="0" smtClean="0">
                <a:solidFill>
                  <a:schemeClr val="tx1"/>
                </a:solidFill>
                <a:latin typeface="Times New Roman" pitchFamily="18" charset="0"/>
                <a:cs typeface="Times New Roman" pitchFamily="18" charset="0"/>
              </a:rPr>
              <a:t>	Зверху </a:t>
            </a:r>
            <a:r>
              <a:rPr lang="uk-UA" sz="1600" dirty="0">
                <a:solidFill>
                  <a:schemeClr val="tx1"/>
                </a:solidFill>
                <a:latin typeface="Times New Roman" pitchFamily="18" charset="0"/>
                <a:cs typeface="Times New Roman" pitchFamily="18" charset="0"/>
              </a:rPr>
              <a:t>отриманий шматочок перев'язуємо мотузкою і підвішуємо його сушитися в теплому і провітрюваному місці. Процес сушіння може зайняти до 1 тижня. Зверху </a:t>
            </a:r>
            <a:r>
              <a:rPr lang="uk-UA" sz="1600" dirty="0" err="1">
                <a:solidFill>
                  <a:schemeClr val="tx1"/>
                </a:solidFill>
                <a:latin typeface="Times New Roman" pitchFamily="18" charset="0"/>
                <a:cs typeface="Times New Roman" pitchFamily="18" charset="0"/>
              </a:rPr>
              <a:t>полендвица</a:t>
            </a:r>
            <a:r>
              <a:rPr lang="uk-UA" sz="1600" dirty="0">
                <a:solidFill>
                  <a:schemeClr val="tx1"/>
                </a:solidFill>
                <a:latin typeface="Times New Roman" pitchFamily="18" charset="0"/>
                <a:cs typeface="Times New Roman" pitchFamily="18" charset="0"/>
              </a:rPr>
              <a:t> повинна добре підсохнути, а всередині має залишитися ще м'якою. Якщо хочете, щоб готовий продукт був суші, сміливо можете витримувати його і довше. Готову </a:t>
            </a:r>
            <a:r>
              <a:rPr lang="uk-UA" sz="1600" dirty="0" err="1">
                <a:solidFill>
                  <a:schemeClr val="tx1"/>
                </a:solidFill>
                <a:latin typeface="Times New Roman" pitchFamily="18" charset="0"/>
                <a:cs typeface="Times New Roman" pitchFamily="18" charset="0"/>
              </a:rPr>
              <a:t>полендвицу</a:t>
            </a:r>
            <a:r>
              <a:rPr lang="uk-UA" sz="1600" dirty="0">
                <a:solidFill>
                  <a:schemeClr val="tx1"/>
                </a:solidFill>
                <a:latin typeface="Times New Roman" pitchFamily="18" charset="0"/>
                <a:cs typeface="Times New Roman" pitchFamily="18" charset="0"/>
              </a:rPr>
              <a:t> загортаємо в пергаментний папір і зберігаємо в холодильнику.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052736"/>
            <a:ext cx="3414886" cy="256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30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95" y="188640"/>
            <a:ext cx="8928992" cy="6480720"/>
          </a:xfrm>
        </p:spPr>
        <p:txBody>
          <a:bodyPr>
            <a:noAutofit/>
          </a:bodyPr>
          <a:lstStyle/>
          <a:p>
            <a:pPr marL="0" indent="0">
              <a:buNone/>
            </a:pPr>
            <a:r>
              <a:rPr lang="uk-UA" sz="1300" b="1" i="1" dirty="0" smtClean="0">
                <a:solidFill>
                  <a:schemeClr val="tx1"/>
                </a:solidFill>
                <a:latin typeface="Times New Roman" pitchFamily="18" charset="0"/>
                <a:cs typeface="Times New Roman" pitchFamily="18" charset="0"/>
              </a:rPr>
              <a:t>	Сальтисон</a:t>
            </a:r>
            <a:r>
              <a:rPr lang="uk-UA" sz="1300" dirty="0" smtClean="0">
                <a:solidFill>
                  <a:schemeClr val="tx1"/>
                </a:solidFill>
                <a:latin typeface="Times New Roman" pitchFamily="18" charset="0"/>
                <a:cs typeface="Times New Roman" pitchFamily="18" charset="0"/>
              </a:rPr>
              <a:t> </a:t>
            </a:r>
            <a:r>
              <a:rPr lang="uk-UA" sz="1300" dirty="0">
                <a:solidFill>
                  <a:schemeClr val="tx1"/>
                </a:solidFill>
                <a:latin typeface="Times New Roman" pitchFamily="18" charset="0"/>
                <a:cs typeface="Times New Roman" pitchFamily="18" charset="0"/>
              </a:rPr>
              <a:t>(назва та сама страва запозичене з італійської кухні) - традиційне м'ясний виріб для жителів Польщі, Білорусії, Молдови, України та Росії. По виду і рецептурою нагадує німецький сальтисон. Приготування </a:t>
            </a:r>
            <a:r>
              <a:rPr lang="uk-UA" sz="1300" dirty="0" err="1">
                <a:solidFill>
                  <a:schemeClr val="tx1"/>
                </a:solidFill>
                <a:latin typeface="Times New Roman" pitchFamily="18" charset="0"/>
                <a:cs typeface="Times New Roman" pitchFamily="18" charset="0"/>
              </a:rPr>
              <a:t>сальтисона</a:t>
            </a:r>
            <a:r>
              <a:rPr lang="uk-UA" sz="1300" dirty="0">
                <a:solidFill>
                  <a:schemeClr val="tx1"/>
                </a:solidFill>
                <a:latin typeface="Times New Roman" pitchFamily="18" charset="0"/>
                <a:cs typeface="Times New Roman" pitchFamily="18" charset="0"/>
              </a:rPr>
              <a:t> в домашніх умовах - традиційний (особливо для сільської місцевості) спосіб економного використання забійних тварин. Втім, в даний час промислові підприємства, що виробляють м'ясні і ковбасні вироби, також не уникають звернення до подібних рецептами - адже це дуже вигідно. </a:t>
            </a:r>
            <a:br>
              <a:rPr lang="uk-UA" sz="1300" dirty="0">
                <a:solidFill>
                  <a:schemeClr val="tx1"/>
                </a:solidFill>
                <a:latin typeface="Times New Roman" pitchFamily="18" charset="0"/>
                <a:cs typeface="Times New Roman" pitchFamily="18" charset="0"/>
              </a:rPr>
            </a:br>
            <a:r>
              <a:rPr lang="uk-UA" sz="1300" dirty="0" smtClean="0">
                <a:solidFill>
                  <a:schemeClr val="tx1"/>
                </a:solidFill>
                <a:latin typeface="Times New Roman" pitchFamily="18" charset="0"/>
                <a:cs typeface="Times New Roman" pitchFamily="18" charset="0"/>
              </a:rPr>
              <a:t>	Готують </a:t>
            </a:r>
            <a:r>
              <a:rPr lang="uk-UA" sz="1300" dirty="0">
                <a:solidFill>
                  <a:schemeClr val="tx1"/>
                </a:solidFill>
                <a:latin typeface="Times New Roman" pitchFamily="18" charset="0"/>
                <a:cs typeface="Times New Roman" pitchFamily="18" charset="0"/>
              </a:rPr>
              <a:t>сальтисон з субпродуктів, свинячого сала і головизни. Можна разом зі свинячими використовувати деякі субпродукти і м'ясо інших тварин (наприклад, яловиче і/або теляче, бараняче). Як варіант, можна приготувати сальтисон печінковий. Слід зауважити, що сальтисон з свинини виходить значно більш ніжним. </a:t>
            </a:r>
            <a:br>
              <a:rPr lang="uk-UA" sz="1300" dirty="0">
                <a:solidFill>
                  <a:schemeClr val="tx1"/>
                </a:solidFill>
                <a:latin typeface="Times New Roman" pitchFamily="18" charset="0"/>
                <a:cs typeface="Times New Roman" pitchFamily="18" charset="0"/>
              </a:rPr>
            </a:br>
            <a:r>
              <a:rPr lang="uk-UA" sz="1300" b="1" i="1" dirty="0" smtClean="0">
                <a:solidFill>
                  <a:schemeClr val="tx1"/>
                </a:solidFill>
                <a:latin typeface="Times New Roman" pitchFamily="18" charset="0"/>
                <a:cs typeface="Times New Roman" pitchFamily="18" charset="0"/>
              </a:rPr>
              <a:t>Інгредієнти</a:t>
            </a:r>
            <a:r>
              <a:rPr lang="uk-UA" sz="1300" b="1" i="1" dirty="0">
                <a:solidFill>
                  <a:schemeClr val="tx1"/>
                </a:solidFill>
                <a:latin typeface="Times New Roman" pitchFamily="18" charset="0"/>
                <a:cs typeface="Times New Roman" pitchFamily="18" charset="0"/>
              </a:rPr>
              <a:t>: </a:t>
            </a:r>
            <a:r>
              <a:rPr lang="uk-UA" sz="1300" dirty="0">
                <a:solidFill>
                  <a:schemeClr val="tx1"/>
                </a:solidFill>
                <a:latin typeface="Times New Roman" pitchFamily="18" charset="0"/>
                <a:cs typeface="Times New Roman" pitchFamily="18" charset="0"/>
              </a:rPr>
              <a:t/>
            </a:r>
            <a:br>
              <a:rPr lang="uk-UA" sz="1300" dirty="0">
                <a:solidFill>
                  <a:schemeClr val="tx1"/>
                </a:solidFill>
                <a:latin typeface="Times New Roman" pitchFamily="18" charset="0"/>
                <a:cs typeface="Times New Roman" pitchFamily="18" charset="0"/>
              </a:rPr>
            </a:br>
            <a:r>
              <a:rPr lang="uk-UA" sz="1300" dirty="0">
                <a:solidFill>
                  <a:schemeClr val="tx1"/>
                </a:solidFill>
                <a:latin typeface="Times New Roman" pitchFamily="18" charset="0"/>
                <a:cs typeface="Times New Roman" pitchFamily="18" charset="0"/>
              </a:rPr>
              <a:t> 1 сирий свинячий шлунок або товсті кишки (можна придбати на базарі навіть очищені);</a:t>
            </a:r>
            <a:br>
              <a:rPr lang="uk-UA" sz="1300" dirty="0">
                <a:solidFill>
                  <a:schemeClr val="tx1"/>
                </a:solidFill>
                <a:latin typeface="Times New Roman" pitchFamily="18" charset="0"/>
                <a:cs typeface="Times New Roman" pitchFamily="18" charset="0"/>
              </a:rPr>
            </a:br>
            <a:r>
              <a:rPr lang="uk-UA" sz="1300" dirty="0">
                <a:solidFill>
                  <a:schemeClr val="tx1"/>
                </a:solidFill>
                <a:latin typeface="Times New Roman" pitchFamily="18" charset="0"/>
                <a:cs typeface="Times New Roman" pitchFamily="18" charset="0"/>
              </a:rPr>
              <a:t> 25-3 кг будь-якого м'яса (свинина, яловичина, телятина, баранина або суміш);</a:t>
            </a:r>
            <a:br>
              <a:rPr lang="uk-UA" sz="1300" dirty="0">
                <a:solidFill>
                  <a:schemeClr val="tx1"/>
                </a:solidFill>
                <a:latin typeface="Times New Roman" pitchFamily="18" charset="0"/>
                <a:cs typeface="Times New Roman" pitchFamily="18" charset="0"/>
              </a:rPr>
            </a:br>
            <a:r>
              <a:rPr lang="uk-UA" sz="1300" dirty="0">
                <a:solidFill>
                  <a:schemeClr val="tx1"/>
                </a:solidFill>
                <a:latin typeface="Times New Roman" pitchFamily="18" charset="0"/>
                <a:cs typeface="Times New Roman" pitchFamily="18" charset="0"/>
              </a:rPr>
              <a:t> 500-700 г свинячого сала або курдючного жиру - кому як подобається, це справа смаку;</a:t>
            </a:r>
            <a:br>
              <a:rPr lang="uk-UA" sz="1300" dirty="0">
                <a:solidFill>
                  <a:schemeClr val="tx1"/>
                </a:solidFill>
                <a:latin typeface="Times New Roman" pitchFamily="18" charset="0"/>
                <a:cs typeface="Times New Roman" pitchFamily="18" charset="0"/>
              </a:rPr>
            </a:br>
            <a:r>
              <a:rPr lang="uk-UA" sz="1300" dirty="0">
                <a:solidFill>
                  <a:schemeClr val="tx1"/>
                </a:solidFill>
                <a:latin typeface="Times New Roman" pitchFamily="18" charset="0"/>
                <a:cs typeface="Times New Roman" pitchFamily="18" charset="0"/>
              </a:rPr>
              <a:t> 1 маленька головка часнику;</a:t>
            </a:r>
            <a:br>
              <a:rPr lang="uk-UA" sz="1300" dirty="0">
                <a:solidFill>
                  <a:schemeClr val="tx1"/>
                </a:solidFill>
                <a:latin typeface="Times New Roman" pitchFamily="18" charset="0"/>
                <a:cs typeface="Times New Roman" pitchFamily="18" charset="0"/>
              </a:rPr>
            </a:br>
            <a:r>
              <a:rPr lang="uk-UA" sz="1300" dirty="0">
                <a:solidFill>
                  <a:schemeClr val="tx1"/>
                </a:solidFill>
                <a:latin typeface="Times New Roman" pitchFamily="18" charset="0"/>
                <a:cs typeface="Times New Roman" pitchFamily="18" charset="0"/>
              </a:rPr>
              <a:t> 1 столова ложка солі;</a:t>
            </a:r>
            <a:br>
              <a:rPr lang="uk-UA" sz="1300" dirty="0">
                <a:solidFill>
                  <a:schemeClr val="tx1"/>
                </a:solidFill>
                <a:latin typeface="Times New Roman" pitchFamily="18" charset="0"/>
                <a:cs typeface="Times New Roman" pitchFamily="18" charset="0"/>
              </a:rPr>
            </a:br>
            <a:r>
              <a:rPr lang="uk-UA" sz="1300" dirty="0">
                <a:solidFill>
                  <a:schemeClr val="tx1"/>
                </a:solidFill>
                <a:latin typeface="Times New Roman" pitchFamily="18" charset="0"/>
                <a:cs typeface="Times New Roman" pitchFamily="18" charset="0"/>
              </a:rPr>
              <a:t> за бажанням - 1 чайна ложка без гірки насіння кмину;</a:t>
            </a:r>
            <a:br>
              <a:rPr lang="uk-UA" sz="1300" dirty="0">
                <a:solidFill>
                  <a:schemeClr val="tx1"/>
                </a:solidFill>
                <a:latin typeface="Times New Roman" pitchFamily="18" charset="0"/>
                <a:cs typeface="Times New Roman" pitchFamily="18" charset="0"/>
              </a:rPr>
            </a:br>
            <a:r>
              <a:rPr lang="uk-UA" sz="1300" dirty="0">
                <a:solidFill>
                  <a:schemeClr val="tx1"/>
                </a:solidFill>
                <a:latin typeface="Times New Roman" pitchFamily="18" charset="0"/>
                <a:cs typeface="Times New Roman" pitchFamily="18" charset="0"/>
              </a:rPr>
              <a:t> стільки ж насіння коріандру;</a:t>
            </a:r>
            <a:br>
              <a:rPr lang="uk-UA" sz="1300" dirty="0">
                <a:solidFill>
                  <a:schemeClr val="tx1"/>
                </a:solidFill>
                <a:latin typeface="Times New Roman" pitchFamily="18" charset="0"/>
                <a:cs typeface="Times New Roman" pitchFamily="18" charset="0"/>
              </a:rPr>
            </a:br>
            <a:r>
              <a:rPr lang="uk-UA" sz="1300" dirty="0">
                <a:solidFill>
                  <a:schemeClr val="tx1"/>
                </a:solidFill>
                <a:latin typeface="Times New Roman" pitchFamily="18" charset="0"/>
                <a:cs typeface="Times New Roman" pitchFamily="18" charset="0"/>
              </a:rPr>
              <a:t> мелений чорний перець;</a:t>
            </a:r>
            <a:br>
              <a:rPr lang="uk-UA" sz="1300" dirty="0">
                <a:solidFill>
                  <a:schemeClr val="tx1"/>
                </a:solidFill>
                <a:latin typeface="Times New Roman" pitchFamily="18" charset="0"/>
                <a:cs typeface="Times New Roman" pitchFamily="18" charset="0"/>
              </a:rPr>
            </a:br>
            <a:r>
              <a:rPr lang="uk-UA" sz="1300" dirty="0">
                <a:solidFill>
                  <a:schemeClr val="tx1"/>
                </a:solidFill>
                <a:latin typeface="Times New Roman" pitchFamily="18" charset="0"/>
                <a:cs typeface="Times New Roman" pitchFamily="18" charset="0"/>
              </a:rPr>
              <a:t> мелений лавровий лист і гвоздика - трохи.</a:t>
            </a:r>
            <a:br>
              <a:rPr lang="uk-UA" sz="1300" dirty="0">
                <a:solidFill>
                  <a:schemeClr val="tx1"/>
                </a:solidFill>
                <a:latin typeface="Times New Roman" pitchFamily="18" charset="0"/>
                <a:cs typeface="Times New Roman" pitchFamily="18" charset="0"/>
              </a:rPr>
            </a:br>
            <a:r>
              <a:rPr lang="uk-UA" sz="1300" b="1" i="1" dirty="0" smtClean="0">
                <a:solidFill>
                  <a:schemeClr val="tx1"/>
                </a:solidFill>
                <a:latin typeface="Times New Roman" pitchFamily="18" charset="0"/>
                <a:cs typeface="Times New Roman" pitchFamily="18" charset="0"/>
              </a:rPr>
              <a:t>Приготування</a:t>
            </a:r>
            <a:r>
              <a:rPr lang="uk-UA" sz="1300" b="1" i="1" dirty="0">
                <a:solidFill>
                  <a:schemeClr val="tx1"/>
                </a:solidFill>
                <a:latin typeface="Times New Roman" pitchFamily="18" charset="0"/>
                <a:cs typeface="Times New Roman" pitchFamily="18" charset="0"/>
              </a:rPr>
              <a:t>: </a:t>
            </a:r>
            <a:r>
              <a:rPr lang="uk-UA" sz="1300" dirty="0">
                <a:solidFill>
                  <a:schemeClr val="tx1"/>
                </a:solidFill>
                <a:latin typeface="Times New Roman" pitchFamily="18" charset="0"/>
                <a:cs typeface="Times New Roman" pitchFamily="18" charset="0"/>
              </a:rPr>
              <a:t/>
            </a:r>
            <a:br>
              <a:rPr lang="uk-UA" sz="1300" dirty="0">
                <a:solidFill>
                  <a:schemeClr val="tx1"/>
                </a:solidFill>
                <a:latin typeface="Times New Roman" pitchFamily="18" charset="0"/>
                <a:cs typeface="Times New Roman" pitchFamily="18" charset="0"/>
              </a:rPr>
            </a:br>
            <a:r>
              <a:rPr lang="uk-UA" sz="1300" dirty="0" smtClean="0">
                <a:solidFill>
                  <a:schemeClr val="tx1"/>
                </a:solidFill>
                <a:latin typeface="Times New Roman" pitchFamily="18" charset="0"/>
                <a:cs typeface="Times New Roman" pitchFamily="18" charset="0"/>
              </a:rPr>
              <a:t>	Підготуємо </a:t>
            </a:r>
            <a:r>
              <a:rPr lang="uk-UA" sz="1300" dirty="0">
                <a:solidFill>
                  <a:schemeClr val="tx1"/>
                </a:solidFill>
                <a:latin typeface="Times New Roman" pitchFamily="18" charset="0"/>
                <a:cs typeface="Times New Roman" pitchFamily="18" charset="0"/>
              </a:rPr>
              <a:t>оболонку і начинку. Сирої свинячий шлунок добре промиємо, </a:t>
            </a:r>
            <a:r>
              <a:rPr lang="uk-UA" sz="1300" dirty="0" err="1">
                <a:solidFill>
                  <a:schemeClr val="tx1"/>
                </a:solidFill>
                <a:latin typeface="Times New Roman" pitchFamily="18" charset="0"/>
                <a:cs typeface="Times New Roman" pitchFamily="18" charset="0"/>
              </a:rPr>
              <a:t>пересиплем</a:t>
            </a:r>
            <a:r>
              <a:rPr lang="uk-UA" sz="1300" dirty="0">
                <a:solidFill>
                  <a:schemeClr val="tx1"/>
                </a:solidFill>
                <a:latin typeface="Times New Roman" pitchFamily="18" charset="0"/>
                <a:cs typeface="Times New Roman" pitchFamily="18" charset="0"/>
              </a:rPr>
              <a:t> сіллю мінімум на 12 годин. Після чого сіль змиємо і ретельно почистимо з обох сторін ножем, непогано протягом хоча б 2-х годин вимочити шлунок у воді з оцтом, а потім промити. Якщо використовуємо кишки, все робимо так само. Все м'ясо наріжемо невеликими шматочками, як для начинки на домашню ковбасу, підсолимо, поперчити, додамо сухі мелені спеції (можна використовувати готові суміші, тільки без солі, </a:t>
            </a:r>
            <a:r>
              <a:rPr lang="uk-UA" sz="1300" dirty="0" err="1">
                <a:solidFill>
                  <a:schemeClr val="tx1"/>
                </a:solidFill>
                <a:latin typeface="Times New Roman" pitchFamily="18" charset="0"/>
                <a:cs typeface="Times New Roman" pitchFamily="18" charset="0"/>
              </a:rPr>
              <a:t>глутамату</a:t>
            </a:r>
            <a:r>
              <a:rPr lang="uk-UA" sz="1300" dirty="0">
                <a:solidFill>
                  <a:schemeClr val="tx1"/>
                </a:solidFill>
                <a:latin typeface="Times New Roman" pitchFamily="18" charset="0"/>
                <a:cs typeface="Times New Roman" pitchFamily="18" charset="0"/>
              </a:rPr>
              <a:t> натрію та інших некорисних добавок), часник подрібнити ножем і додамо до м'ясної маси. Все ретельно перемішати. Підготовлений свинячий шлунок (або кишку) промиємо окропом, потім холодною водою, вивернемо навиворіт, жировими прожилками всередину, щільно нафаршируємо підготовленою начинкою і зашиємо краю кухарський ниткою (якщо кишка, то </a:t>
            </a:r>
            <a:r>
              <a:rPr lang="uk-UA" sz="1300" dirty="0" err="1">
                <a:solidFill>
                  <a:schemeClr val="tx1"/>
                </a:solidFill>
                <a:latin typeface="Times New Roman" pitchFamily="18" charset="0"/>
                <a:cs typeface="Times New Roman" pitchFamily="18" charset="0"/>
              </a:rPr>
              <a:t>завяжем</a:t>
            </a:r>
            <a:r>
              <a:rPr lang="uk-UA" sz="1300" dirty="0">
                <a:solidFill>
                  <a:schemeClr val="tx1"/>
                </a:solidFill>
                <a:latin typeface="Times New Roman" pitchFamily="18" charset="0"/>
                <a:cs typeface="Times New Roman" pitchFamily="18" charset="0"/>
              </a:rPr>
              <a:t> вузли по краях). Можна використовувати просто товсті бавовняні нитки, шпагат. </a:t>
            </a:r>
            <a:br>
              <a:rPr lang="uk-UA" sz="1300" dirty="0">
                <a:solidFill>
                  <a:schemeClr val="tx1"/>
                </a:solidFill>
                <a:latin typeface="Times New Roman" pitchFamily="18" charset="0"/>
                <a:cs typeface="Times New Roman" pitchFamily="18" charset="0"/>
              </a:rPr>
            </a:br>
            <a:r>
              <a:rPr lang="uk-UA" sz="1300" dirty="0" smtClean="0">
                <a:solidFill>
                  <a:schemeClr val="tx1"/>
                </a:solidFill>
                <a:latin typeface="Times New Roman" pitchFamily="18" charset="0"/>
                <a:cs typeface="Times New Roman" pitchFamily="18" charset="0"/>
              </a:rPr>
              <a:t>	Обов'язково </a:t>
            </a:r>
            <a:r>
              <a:rPr lang="uk-UA" sz="1300" dirty="0">
                <a:solidFill>
                  <a:schemeClr val="tx1"/>
                </a:solidFill>
                <a:latin typeface="Times New Roman" pitchFamily="18" charset="0"/>
                <a:cs typeface="Times New Roman" pitchFamily="18" charset="0"/>
              </a:rPr>
              <a:t>треба перед варінням проколоти сальтисон зубочисткою у кількох місцях з різних сторін. Заливаємо сальтисон холодною водою, розчиняємо 1-2 столових ложки солі, додаємо 5-8 листочків лаврового листа, 5-8 горошин перцю, 1-2 цибулини, які встромляємо 3-4 </a:t>
            </a:r>
            <a:r>
              <a:rPr lang="uk-UA" sz="1300" dirty="0" smtClean="0">
                <a:solidFill>
                  <a:schemeClr val="tx1"/>
                </a:solidFill>
                <a:latin typeface="Times New Roman" pitchFamily="18" charset="0"/>
                <a:cs typeface="Times New Roman" pitchFamily="18" charset="0"/>
              </a:rPr>
              <a:t>суцвіття</a:t>
            </a:r>
            <a:r>
              <a:rPr lang="en-US" sz="1300" dirty="0" smtClean="0">
                <a:solidFill>
                  <a:schemeClr val="tx1"/>
                </a:solidFill>
                <a:latin typeface="Times New Roman" pitchFamily="18" charset="0"/>
                <a:cs typeface="Times New Roman" pitchFamily="18" charset="0"/>
              </a:rPr>
              <a:t> </a:t>
            </a:r>
            <a:r>
              <a:rPr lang="ru-RU" sz="1300" dirty="0" smtClean="0">
                <a:solidFill>
                  <a:schemeClr val="tx1"/>
                </a:solidFill>
                <a:latin typeface="Times New Roman" pitchFamily="18" charset="0"/>
                <a:cs typeface="Times New Roman" pitchFamily="18" charset="0"/>
              </a:rPr>
              <a:t>гвоздики</a:t>
            </a:r>
            <a:r>
              <a:rPr lang="ru-RU" sz="1300" dirty="0">
                <a:solidFill>
                  <a:schemeClr val="tx1"/>
                </a:solidFill>
                <a:latin typeface="Times New Roman" pitchFamily="18" charset="0"/>
                <a:cs typeface="Times New Roman" pitchFamily="18" charset="0"/>
              </a:rPr>
              <a:t>. Коли </a:t>
            </a:r>
            <a:r>
              <a:rPr lang="ru-RU" sz="1300" dirty="0" err="1">
                <a:solidFill>
                  <a:schemeClr val="tx1"/>
                </a:solidFill>
                <a:latin typeface="Times New Roman" pitchFamily="18" charset="0"/>
                <a:cs typeface="Times New Roman" pitchFamily="18" charset="0"/>
              </a:rPr>
              <a:t>сальтисон</a:t>
            </a:r>
            <a:r>
              <a:rPr lang="ru-RU" sz="1300" dirty="0">
                <a:solidFill>
                  <a:schemeClr val="tx1"/>
                </a:solidFill>
                <a:latin typeface="Times New Roman" pitchFamily="18" charset="0"/>
                <a:cs typeface="Times New Roman" pitchFamily="18" charset="0"/>
              </a:rPr>
              <a:t> довариться, </a:t>
            </a:r>
            <a:r>
              <a:rPr lang="ru-RU" sz="1300" dirty="0" err="1">
                <a:solidFill>
                  <a:schemeClr val="tx1"/>
                </a:solidFill>
                <a:latin typeface="Times New Roman" pitchFamily="18" charset="0"/>
                <a:cs typeface="Times New Roman" pitchFamily="18" charset="0"/>
              </a:rPr>
              <a:t>злегка</a:t>
            </a:r>
            <a:r>
              <a:rPr lang="ru-RU" sz="1300" dirty="0">
                <a:solidFill>
                  <a:schemeClr val="tx1"/>
                </a:solidFill>
                <a:latin typeface="Times New Roman" pitchFamily="18" charset="0"/>
                <a:cs typeface="Times New Roman" pitchFamily="18" charset="0"/>
              </a:rPr>
              <a:t> </a:t>
            </a:r>
            <a:r>
              <a:rPr lang="ru-RU" sz="1300" dirty="0" err="1">
                <a:solidFill>
                  <a:schemeClr val="tx1"/>
                </a:solidFill>
                <a:latin typeface="Times New Roman" pitchFamily="18" charset="0"/>
                <a:cs typeface="Times New Roman" pitchFamily="18" charset="0"/>
              </a:rPr>
              <a:t>остудимо</a:t>
            </a:r>
            <a:r>
              <a:rPr lang="ru-RU" sz="1300" dirty="0">
                <a:solidFill>
                  <a:schemeClr val="tx1"/>
                </a:solidFill>
                <a:latin typeface="Times New Roman" pitchFamily="18" charset="0"/>
                <a:cs typeface="Times New Roman" pitchFamily="18" charset="0"/>
              </a:rPr>
              <a:t> </a:t>
            </a:r>
            <a:r>
              <a:rPr lang="ru-RU" sz="1300" dirty="0" err="1">
                <a:solidFill>
                  <a:schemeClr val="tx1"/>
                </a:solidFill>
                <a:latin typeface="Times New Roman" pitchFamily="18" charset="0"/>
                <a:cs typeface="Times New Roman" pitchFamily="18" charset="0"/>
              </a:rPr>
              <a:t>його</a:t>
            </a:r>
            <a:r>
              <a:rPr lang="ru-RU" sz="1300" dirty="0">
                <a:solidFill>
                  <a:schemeClr val="tx1"/>
                </a:solidFill>
                <a:latin typeface="Times New Roman" pitchFamily="18" charset="0"/>
                <a:cs typeface="Times New Roman" pitchFamily="18" charset="0"/>
              </a:rPr>
              <a:t> в </a:t>
            </a:r>
            <a:r>
              <a:rPr lang="ru-RU" sz="1300" dirty="0" err="1">
                <a:solidFill>
                  <a:schemeClr val="tx1"/>
                </a:solidFill>
                <a:latin typeface="Times New Roman" pitchFamily="18" charset="0"/>
                <a:cs typeface="Times New Roman" pitchFamily="18" charset="0"/>
              </a:rPr>
              <a:t>бульйоні</a:t>
            </a:r>
            <a:r>
              <a:rPr lang="ru-RU" sz="1300" dirty="0">
                <a:solidFill>
                  <a:schemeClr val="tx1"/>
                </a:solidFill>
                <a:latin typeface="Times New Roman" pitchFamily="18" charset="0"/>
                <a:cs typeface="Times New Roman" pitchFamily="18" charset="0"/>
              </a:rPr>
              <a:t>, </a:t>
            </a:r>
            <a:r>
              <a:rPr lang="ru-RU" sz="1300" dirty="0" err="1">
                <a:solidFill>
                  <a:schemeClr val="tx1"/>
                </a:solidFill>
                <a:latin typeface="Times New Roman" pitchFamily="18" charset="0"/>
                <a:cs typeface="Times New Roman" pitchFamily="18" charset="0"/>
              </a:rPr>
              <a:t>після</a:t>
            </a:r>
            <a:r>
              <a:rPr lang="ru-RU" sz="1300" dirty="0">
                <a:solidFill>
                  <a:schemeClr val="tx1"/>
                </a:solidFill>
                <a:latin typeface="Times New Roman" pitchFamily="18" charset="0"/>
                <a:cs typeface="Times New Roman" pitchFamily="18" charset="0"/>
              </a:rPr>
              <a:t> </a:t>
            </a:r>
            <a:r>
              <a:rPr lang="ru-RU" sz="1300" dirty="0" err="1">
                <a:solidFill>
                  <a:schemeClr val="tx1"/>
                </a:solidFill>
                <a:latin typeface="Times New Roman" pitchFamily="18" charset="0"/>
                <a:cs typeface="Times New Roman" pitchFamily="18" charset="0"/>
              </a:rPr>
              <a:t>чого</a:t>
            </a:r>
            <a:r>
              <a:rPr lang="ru-RU" sz="1300" dirty="0">
                <a:solidFill>
                  <a:schemeClr val="tx1"/>
                </a:solidFill>
                <a:latin typeface="Times New Roman" pitchFamily="18" charset="0"/>
                <a:cs typeface="Times New Roman" pitchFamily="18" charset="0"/>
              </a:rPr>
              <a:t> </a:t>
            </a:r>
            <a:r>
              <a:rPr lang="ru-RU" sz="1300" dirty="0" err="1">
                <a:solidFill>
                  <a:schemeClr val="tx1"/>
                </a:solidFill>
                <a:latin typeface="Times New Roman" pitchFamily="18" charset="0"/>
                <a:cs typeface="Times New Roman" pitchFamily="18" charset="0"/>
              </a:rPr>
              <a:t>укладемо</a:t>
            </a:r>
            <a:r>
              <a:rPr lang="ru-RU" sz="1300" dirty="0">
                <a:solidFill>
                  <a:schemeClr val="tx1"/>
                </a:solidFill>
                <a:latin typeface="Times New Roman" pitchFamily="18" charset="0"/>
                <a:cs typeface="Times New Roman" pitchFamily="18" charset="0"/>
              </a:rPr>
              <a:t> </a:t>
            </a:r>
            <a:r>
              <a:rPr lang="ru-RU" sz="1300" dirty="0" err="1">
                <a:solidFill>
                  <a:schemeClr val="tx1"/>
                </a:solidFill>
                <a:latin typeface="Times New Roman" pitchFamily="18" charset="0"/>
                <a:cs typeface="Times New Roman" pitchFamily="18" charset="0"/>
              </a:rPr>
              <a:t>під</a:t>
            </a:r>
            <a:r>
              <a:rPr lang="ru-RU" sz="1300" dirty="0">
                <a:solidFill>
                  <a:schemeClr val="tx1"/>
                </a:solidFill>
                <a:latin typeface="Times New Roman" pitchFamily="18" charset="0"/>
                <a:cs typeface="Times New Roman" pitchFamily="18" charset="0"/>
              </a:rPr>
              <a:t> </a:t>
            </a:r>
            <a:r>
              <a:rPr lang="ru-RU" sz="1300" dirty="0" err="1">
                <a:solidFill>
                  <a:schemeClr val="tx1"/>
                </a:solidFill>
                <a:latin typeface="Times New Roman" pitchFamily="18" charset="0"/>
                <a:cs typeface="Times New Roman" pitchFamily="18" charset="0"/>
              </a:rPr>
              <a:t>гніт</a:t>
            </a:r>
            <a:r>
              <a:rPr lang="ru-RU" sz="1300" dirty="0">
                <a:solidFill>
                  <a:schemeClr val="tx1"/>
                </a:solidFill>
                <a:latin typeface="Times New Roman" pitchFamily="18" charset="0"/>
                <a:cs typeface="Times New Roman" pitchFamily="18" charset="0"/>
              </a:rPr>
              <a:t>, </a:t>
            </a:r>
            <a:r>
              <a:rPr lang="ru-RU" sz="1300" dirty="0" err="1">
                <a:solidFill>
                  <a:schemeClr val="tx1"/>
                </a:solidFill>
                <a:latin typeface="Times New Roman" pitchFamily="18" charset="0"/>
                <a:cs typeface="Times New Roman" pitchFamily="18" charset="0"/>
              </a:rPr>
              <a:t>щоб</a:t>
            </a:r>
            <a:r>
              <a:rPr lang="ru-RU" sz="1300" dirty="0">
                <a:solidFill>
                  <a:schemeClr val="tx1"/>
                </a:solidFill>
                <a:latin typeface="Times New Roman" pitchFamily="18" charset="0"/>
                <a:cs typeface="Times New Roman" pitchFamily="18" charset="0"/>
              </a:rPr>
              <a:t> </a:t>
            </a:r>
            <a:r>
              <a:rPr lang="ru-RU" sz="1300" dirty="0" err="1">
                <a:solidFill>
                  <a:schemeClr val="tx1"/>
                </a:solidFill>
                <a:latin typeface="Times New Roman" pitchFamily="18" charset="0"/>
                <a:cs typeface="Times New Roman" pitchFamily="18" charset="0"/>
              </a:rPr>
              <a:t>видалити</a:t>
            </a:r>
            <a:r>
              <a:rPr lang="ru-RU" sz="1300" dirty="0">
                <a:solidFill>
                  <a:schemeClr val="tx1"/>
                </a:solidFill>
                <a:latin typeface="Times New Roman" pitchFamily="18" charset="0"/>
                <a:cs typeface="Times New Roman" pitchFamily="18" charset="0"/>
              </a:rPr>
              <a:t> </a:t>
            </a:r>
            <a:r>
              <a:rPr lang="ru-RU" sz="1300" dirty="0" err="1">
                <a:solidFill>
                  <a:schemeClr val="tx1"/>
                </a:solidFill>
                <a:latin typeface="Times New Roman" pitchFamily="18" charset="0"/>
                <a:cs typeface="Times New Roman" pitchFamily="18" charset="0"/>
              </a:rPr>
              <a:t>зайву</a:t>
            </a:r>
            <a:r>
              <a:rPr lang="ru-RU" sz="1300" dirty="0">
                <a:solidFill>
                  <a:schemeClr val="tx1"/>
                </a:solidFill>
                <a:latin typeface="Times New Roman" pitchFamily="18" charset="0"/>
                <a:cs typeface="Times New Roman" pitchFamily="18" charset="0"/>
              </a:rPr>
              <a:t> </a:t>
            </a:r>
            <a:r>
              <a:rPr lang="ru-RU" sz="1300" dirty="0" err="1">
                <a:solidFill>
                  <a:schemeClr val="tx1"/>
                </a:solidFill>
                <a:latin typeface="Times New Roman" pitchFamily="18" charset="0"/>
                <a:cs typeface="Times New Roman" pitchFamily="18" charset="0"/>
              </a:rPr>
              <a:t>рідину</a:t>
            </a:r>
            <a:r>
              <a:rPr lang="ru-RU" sz="1300" dirty="0">
                <a:solidFill>
                  <a:schemeClr val="tx1"/>
                </a:solidFill>
                <a:latin typeface="Times New Roman" pitchFamily="18" charset="0"/>
                <a:cs typeface="Times New Roman" pitchFamily="18" charset="0"/>
              </a:rPr>
              <a:t>, </a:t>
            </a:r>
            <a:r>
              <a:rPr lang="ru-RU" sz="1300" dirty="0" err="1">
                <a:solidFill>
                  <a:schemeClr val="tx1"/>
                </a:solidFill>
                <a:latin typeface="Times New Roman" pitchFamily="18" charset="0"/>
                <a:cs typeface="Times New Roman" pitchFamily="18" charset="0"/>
              </a:rPr>
              <a:t>спресувати</a:t>
            </a:r>
            <a:r>
              <a:rPr lang="ru-RU" sz="1300" dirty="0">
                <a:solidFill>
                  <a:schemeClr val="tx1"/>
                </a:solidFill>
                <a:latin typeface="Times New Roman" pitchFamily="18" charset="0"/>
                <a:cs typeface="Times New Roman" pitchFamily="18" charset="0"/>
              </a:rPr>
              <a:t> і </a:t>
            </a:r>
            <a:r>
              <a:rPr lang="ru-RU" sz="1300" dirty="0" err="1">
                <a:solidFill>
                  <a:schemeClr val="tx1"/>
                </a:solidFill>
                <a:latin typeface="Times New Roman" pitchFamily="18" charset="0"/>
                <a:cs typeface="Times New Roman" pitchFamily="18" charset="0"/>
              </a:rPr>
              <a:t>надати</a:t>
            </a:r>
            <a:r>
              <a:rPr lang="ru-RU" sz="1300" dirty="0">
                <a:solidFill>
                  <a:schemeClr val="tx1"/>
                </a:solidFill>
                <a:latin typeface="Times New Roman" pitchFamily="18" charset="0"/>
                <a:cs typeface="Times New Roman" pitchFamily="18" charset="0"/>
              </a:rPr>
              <a:t> </a:t>
            </a:r>
            <a:r>
              <a:rPr lang="ru-RU" sz="1300" dirty="0" err="1">
                <a:solidFill>
                  <a:schemeClr val="tx1"/>
                </a:solidFill>
                <a:latin typeface="Times New Roman" pitchFamily="18" charset="0"/>
                <a:cs typeface="Times New Roman" pitchFamily="18" charset="0"/>
              </a:rPr>
              <a:t>зручну</a:t>
            </a:r>
            <a:r>
              <a:rPr lang="ru-RU" sz="1300" dirty="0">
                <a:solidFill>
                  <a:schemeClr val="tx1"/>
                </a:solidFill>
                <a:latin typeface="Times New Roman" pitchFamily="18" charset="0"/>
                <a:cs typeface="Times New Roman" pitchFamily="18" charset="0"/>
              </a:rPr>
              <a:t> форму. Коли </a:t>
            </a:r>
            <a:r>
              <a:rPr lang="ru-RU" sz="1300" dirty="0" err="1">
                <a:solidFill>
                  <a:schemeClr val="tx1"/>
                </a:solidFill>
                <a:latin typeface="Times New Roman" pitchFamily="18" charset="0"/>
                <a:cs typeface="Times New Roman" pitchFamily="18" charset="0"/>
              </a:rPr>
              <a:t>сальтисон</a:t>
            </a:r>
            <a:r>
              <a:rPr lang="ru-RU" sz="1300" dirty="0">
                <a:solidFill>
                  <a:schemeClr val="tx1"/>
                </a:solidFill>
                <a:latin typeface="Times New Roman" pitchFamily="18" charset="0"/>
                <a:cs typeface="Times New Roman" pitchFamily="18" charset="0"/>
              </a:rPr>
              <a:t> остаточно </a:t>
            </a:r>
            <a:r>
              <a:rPr lang="ru-RU" sz="1300" dirty="0" err="1">
                <a:solidFill>
                  <a:schemeClr val="tx1"/>
                </a:solidFill>
                <a:latin typeface="Times New Roman" pitchFamily="18" charset="0"/>
                <a:cs typeface="Times New Roman" pitchFamily="18" charset="0"/>
              </a:rPr>
              <a:t>охолоне</a:t>
            </a:r>
            <a:r>
              <a:rPr lang="ru-RU" sz="1300" dirty="0">
                <a:solidFill>
                  <a:schemeClr val="tx1"/>
                </a:solidFill>
                <a:latin typeface="Times New Roman" pitchFamily="18" charset="0"/>
                <a:cs typeface="Times New Roman" pitchFamily="18" charset="0"/>
              </a:rPr>
              <a:t>, </a:t>
            </a:r>
            <a:r>
              <a:rPr lang="ru-RU" sz="1300" dirty="0" err="1">
                <a:solidFill>
                  <a:schemeClr val="tx1"/>
                </a:solidFill>
                <a:latin typeface="Times New Roman" pitchFamily="18" charset="0"/>
                <a:cs typeface="Times New Roman" pitchFamily="18" charset="0"/>
              </a:rPr>
              <a:t>поставимо</a:t>
            </a:r>
            <a:r>
              <a:rPr lang="ru-RU" sz="1300" dirty="0">
                <a:solidFill>
                  <a:schemeClr val="tx1"/>
                </a:solidFill>
                <a:latin typeface="Times New Roman" pitchFamily="18" charset="0"/>
                <a:cs typeface="Times New Roman" pitchFamily="18" charset="0"/>
              </a:rPr>
              <a:t> </a:t>
            </a:r>
            <a:r>
              <a:rPr lang="ru-RU" sz="1300" dirty="0" err="1">
                <a:solidFill>
                  <a:schemeClr val="tx1"/>
                </a:solidFill>
                <a:latin typeface="Times New Roman" pitchFamily="18" charset="0"/>
                <a:cs typeface="Times New Roman" pitchFamily="18" charset="0"/>
              </a:rPr>
              <a:t>його</a:t>
            </a:r>
            <a:r>
              <a:rPr lang="ru-RU" sz="1300" dirty="0">
                <a:solidFill>
                  <a:schemeClr val="tx1"/>
                </a:solidFill>
                <a:latin typeface="Times New Roman" pitchFamily="18" charset="0"/>
                <a:cs typeface="Times New Roman" pitchFamily="18" charset="0"/>
              </a:rPr>
              <a:t> (з </a:t>
            </a:r>
            <a:r>
              <a:rPr lang="ru-RU" sz="1300" dirty="0" err="1">
                <a:solidFill>
                  <a:schemeClr val="tx1"/>
                </a:solidFill>
                <a:latin typeface="Times New Roman" pitchFamily="18" charset="0"/>
                <a:cs typeface="Times New Roman" pitchFamily="18" charset="0"/>
              </a:rPr>
              <a:t>гнітом</a:t>
            </a:r>
            <a:r>
              <a:rPr lang="ru-RU" sz="1300" dirty="0">
                <a:solidFill>
                  <a:schemeClr val="tx1"/>
                </a:solidFill>
                <a:latin typeface="Times New Roman" pitchFamily="18" charset="0"/>
                <a:cs typeface="Times New Roman" pitchFamily="18" charset="0"/>
              </a:rPr>
              <a:t>) на </a:t>
            </a:r>
            <a:r>
              <a:rPr lang="ru-RU" sz="1300" dirty="0" err="1">
                <a:solidFill>
                  <a:schemeClr val="tx1"/>
                </a:solidFill>
                <a:latin typeface="Times New Roman" pitchFamily="18" charset="0"/>
                <a:cs typeface="Times New Roman" pitchFamily="18" charset="0"/>
              </a:rPr>
              <a:t>полицю</a:t>
            </a:r>
            <a:r>
              <a:rPr lang="ru-RU" sz="1300" dirty="0">
                <a:solidFill>
                  <a:schemeClr val="tx1"/>
                </a:solidFill>
                <a:latin typeface="Times New Roman" pitchFamily="18" charset="0"/>
                <a:cs typeface="Times New Roman" pitchFamily="18" charset="0"/>
              </a:rPr>
              <a:t> холодильника годин </a:t>
            </a:r>
            <a:r>
              <a:rPr lang="ru-RU" sz="1300" dirty="0" err="1">
                <a:solidFill>
                  <a:schemeClr val="tx1"/>
                </a:solidFill>
                <a:latin typeface="Times New Roman" pitchFamily="18" charset="0"/>
                <a:cs typeface="Times New Roman" pitchFamily="18" charset="0"/>
              </a:rPr>
              <a:t>приблизно</a:t>
            </a:r>
            <a:r>
              <a:rPr lang="ru-RU" sz="1300" dirty="0">
                <a:solidFill>
                  <a:schemeClr val="tx1"/>
                </a:solidFill>
                <a:latin typeface="Times New Roman" pitchFamily="18" charset="0"/>
                <a:cs typeface="Times New Roman" pitchFamily="18" charset="0"/>
              </a:rPr>
              <a:t> на 12. </a:t>
            </a:r>
            <a:endParaRPr lang="uk-UA" sz="1300"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800605"/>
            <a:ext cx="2251176" cy="180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781" y="2701075"/>
            <a:ext cx="1610375" cy="128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774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461" y="2852936"/>
            <a:ext cx="7772400" cy="4267200"/>
          </a:xfrm>
        </p:spPr>
        <p:txBody>
          <a:bodyPr/>
          <a:lstStyle/>
          <a:p>
            <a:endParaRPr lang="uk-UA" dirty="0"/>
          </a:p>
        </p:txBody>
      </p:sp>
      <p:sp>
        <p:nvSpPr>
          <p:cNvPr id="3" name="Подзаголовок 2"/>
          <p:cNvSpPr>
            <a:spLocks noGrp="1"/>
          </p:cNvSpPr>
          <p:nvPr>
            <p:ph type="subTitle" idx="1"/>
          </p:nvPr>
        </p:nvSpPr>
        <p:spPr/>
        <p:txBody>
          <a:bodyPr/>
          <a:lstStyle/>
          <a:p>
            <a:endParaRPr lang="uk-UA" dirty="0"/>
          </a:p>
        </p:txBody>
      </p:sp>
      <p:pic>
        <p:nvPicPr>
          <p:cNvPr id="1026" name="Picture 2" descr="http://viza.vn.ua/img/2012/07/cikave-pro-krakiw-viza.vn_.ua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3" y="476673"/>
            <a:ext cx="9185512" cy="638132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02816" y="0"/>
            <a:ext cx="8201284" cy="1384995"/>
          </a:xfrm>
          <a:prstGeom prst="rect">
            <a:avLst/>
          </a:prstGeom>
          <a:noFill/>
        </p:spPr>
        <p:txBody>
          <a:bodyPr wrap="none" lIns="91440" tIns="45720" rIns="91440" bIns="45720">
            <a:spAutoFit/>
          </a:bodyPr>
          <a:lstStyle/>
          <a:p>
            <a:pPr algn="ctr"/>
            <a:r>
              <a:rPr lang="ru-RU"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Методичні</a:t>
            </a:r>
            <a:r>
              <a:rPr lang="ru-RU"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рекомендації</a:t>
            </a:r>
            <a:endParaRPr lang="ru-RU"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ru-RU"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до </a:t>
            </a:r>
            <a:r>
              <a:rPr lang="ru-RU"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проведенню</a:t>
            </a:r>
            <a:r>
              <a:rPr lang="ru-RU"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уроків</a:t>
            </a:r>
            <a:r>
              <a:rPr lang="ru-RU"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з предмету «</a:t>
            </a:r>
            <a:r>
              <a:rPr lang="ru-RU"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Технології</a:t>
            </a:r>
            <a:r>
              <a:rPr lang="ru-RU"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lgn="ctr"/>
            <a:r>
              <a:rPr lang="ru-RU"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a:t>
            </a:r>
            <a:r>
              <a:rPr lang="ru-RU"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 </a:t>
            </a:r>
            <a:r>
              <a:rPr lang="ru-RU"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розділу</a:t>
            </a:r>
            <a:r>
              <a:rPr lang="ru-RU"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Польська</a:t>
            </a:r>
            <a:r>
              <a:rPr lang="ru-RU"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кухня»</a:t>
            </a:r>
            <a:endParaRPr lang="uk-U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220457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507288" cy="6336704"/>
          </a:xfrm>
        </p:spPr>
        <p:txBody>
          <a:bodyPr>
            <a:noAutofit/>
          </a:bodyPr>
          <a:lstStyle/>
          <a:p>
            <a:pPr marL="0" indent="0">
              <a:buNone/>
            </a:pPr>
            <a:r>
              <a:rPr lang="uk-UA" sz="1600" b="1" i="1" dirty="0" smtClean="0">
                <a:solidFill>
                  <a:srgbClr val="303030"/>
                </a:solidFill>
                <a:latin typeface="Times New Roman" pitchFamily="18" charset="0"/>
                <a:cs typeface="Times New Roman" pitchFamily="18" charset="0"/>
              </a:rPr>
              <a:t>	Кнелі</a:t>
            </a:r>
            <a:r>
              <a:rPr lang="uk-UA" sz="1600" dirty="0" smtClean="0">
                <a:solidFill>
                  <a:srgbClr val="303030"/>
                </a:solidFill>
                <a:latin typeface="Times New Roman" pitchFamily="18" charset="0"/>
                <a:cs typeface="Times New Roman" pitchFamily="18" charset="0"/>
              </a:rPr>
              <a:t> </a:t>
            </a:r>
            <a:r>
              <a:rPr lang="uk-UA" sz="1600" dirty="0">
                <a:solidFill>
                  <a:srgbClr val="303030"/>
                </a:solidFill>
                <a:latin typeface="Times New Roman" pitchFamily="18" charset="0"/>
                <a:cs typeface="Times New Roman" pitchFamily="18" charset="0"/>
              </a:rPr>
              <a:t>- це популярне блюдо польської кухні, схоже на галушки: невеликі кульки, виготовлені з м'ясного, рибного або овочевого фаршу. </a:t>
            </a:r>
            <a:r>
              <a:rPr lang="uk-UA" sz="1600" dirty="0" err="1">
                <a:solidFill>
                  <a:srgbClr val="303030"/>
                </a:solidFill>
                <a:latin typeface="Times New Roman" pitchFamily="18" charset="0"/>
                <a:cs typeface="Times New Roman" pitchFamily="18" charset="0"/>
              </a:rPr>
              <a:t>Кнельная</a:t>
            </a:r>
            <a:r>
              <a:rPr lang="uk-UA" sz="1600" dirty="0">
                <a:solidFill>
                  <a:srgbClr val="303030"/>
                </a:solidFill>
                <a:latin typeface="Times New Roman" pitchFamily="18" charset="0"/>
                <a:cs typeface="Times New Roman" pitchFamily="18" charset="0"/>
              </a:rPr>
              <a:t> маса набагато ніжніше і пишніше, на відміну від котлетної. З неї дуже часто готують страви для дієтичного і дитячого харчування. Давайте розглянемо з вами, як готувати кнелі в домашніх умовах. </a:t>
            </a:r>
            <a:r>
              <a:rPr lang="uk-UA" sz="1600" dirty="0">
                <a:latin typeface="Times New Roman" pitchFamily="18" charset="0"/>
                <a:cs typeface="Times New Roman" pitchFamily="18" charset="0"/>
              </a:rPr>
              <a:t/>
            </a:r>
            <a:br>
              <a:rPr lang="uk-UA" sz="1600" dirty="0">
                <a:latin typeface="Times New Roman" pitchFamily="18" charset="0"/>
                <a:cs typeface="Times New Roman" pitchFamily="18" charset="0"/>
              </a:rPr>
            </a:br>
            <a:r>
              <a:rPr lang="uk-UA" sz="1600" dirty="0" smtClean="0">
                <a:latin typeface="Times New Roman" pitchFamily="18" charset="0"/>
                <a:cs typeface="Times New Roman" pitchFamily="18" charset="0"/>
              </a:rPr>
              <a:t>                    </a:t>
            </a:r>
            <a:r>
              <a:rPr lang="uk-UA" sz="1600" b="1" dirty="0" smtClean="0">
                <a:solidFill>
                  <a:srgbClr val="D02550"/>
                </a:solidFill>
                <a:latin typeface="Times New Roman" pitchFamily="18" charset="0"/>
                <a:cs typeface="Times New Roman" pitchFamily="18" charset="0"/>
              </a:rPr>
              <a:t>Картопляні </a:t>
            </a:r>
            <a:r>
              <a:rPr lang="uk-UA" sz="1600" b="1" dirty="0">
                <a:solidFill>
                  <a:srgbClr val="D02550"/>
                </a:solidFill>
                <a:latin typeface="Times New Roman" pitchFamily="18" charset="0"/>
                <a:cs typeface="Times New Roman" pitchFamily="18" charset="0"/>
              </a:rPr>
              <a:t>кнелі з </a:t>
            </a:r>
            <a:r>
              <a:rPr lang="uk-UA" sz="1600" b="1" dirty="0" smtClean="0">
                <a:solidFill>
                  <a:srgbClr val="D02550"/>
                </a:solidFill>
                <a:latin typeface="Times New Roman" pitchFamily="18" charset="0"/>
                <a:cs typeface="Times New Roman" pitchFamily="18" charset="0"/>
              </a:rPr>
              <a:t>бринзою</a:t>
            </a:r>
            <a:r>
              <a:rPr lang="uk-UA" sz="1600" dirty="0">
                <a:latin typeface="Times New Roman" pitchFamily="18" charset="0"/>
                <a:cs typeface="Times New Roman" pitchFamily="18" charset="0"/>
              </a:rPr>
              <a:t/>
            </a:r>
            <a:br>
              <a:rPr lang="uk-UA" sz="1600" dirty="0">
                <a:latin typeface="Times New Roman" pitchFamily="18" charset="0"/>
                <a:cs typeface="Times New Roman" pitchFamily="18" charset="0"/>
              </a:rPr>
            </a:br>
            <a:r>
              <a:rPr lang="uk-UA" sz="1600" b="1" i="1" dirty="0">
                <a:solidFill>
                  <a:schemeClr val="tx1"/>
                </a:solidFill>
                <a:latin typeface="Times New Roman" pitchFamily="18" charset="0"/>
                <a:cs typeface="Times New Roman" pitchFamily="18" charset="0"/>
              </a:rPr>
              <a:t>Інгредієнти: </a:t>
            </a:r>
            <a:r>
              <a:rPr lang="uk-UA" sz="1600" dirty="0">
                <a:latin typeface="Times New Roman" pitchFamily="18" charset="0"/>
                <a:cs typeface="Times New Roman" pitchFamily="18" charset="0"/>
              </a:rPr>
              <a:t/>
            </a:r>
            <a:br>
              <a:rPr lang="uk-UA" sz="1600" dirty="0">
                <a:latin typeface="Times New Roman" pitchFamily="18" charset="0"/>
                <a:cs typeface="Times New Roman" pitchFamily="18" charset="0"/>
              </a:rPr>
            </a:br>
            <a:r>
              <a:rPr lang="uk-UA" sz="1600" dirty="0">
                <a:solidFill>
                  <a:schemeClr val="tx1"/>
                </a:solidFill>
                <a:latin typeface="Times New Roman" pitchFamily="18" charset="0"/>
                <a:cs typeface="Times New Roman" pitchFamily="18" charset="0"/>
              </a:rPr>
              <a:t> картопля - 10 шт.;</a:t>
            </a:r>
            <a:br>
              <a:rPr lang="uk-UA" sz="1600" dirty="0">
                <a:solidFill>
                  <a:schemeClr val="tx1"/>
                </a:solidFill>
                <a:latin typeface="Times New Roman" pitchFamily="18" charset="0"/>
                <a:cs typeface="Times New Roman" pitchFamily="18" charset="0"/>
              </a:rPr>
            </a:br>
            <a:r>
              <a:rPr lang="uk-UA" sz="1600" dirty="0">
                <a:solidFill>
                  <a:schemeClr val="tx1"/>
                </a:solidFill>
                <a:latin typeface="Times New Roman" pitchFamily="18" charset="0"/>
                <a:cs typeface="Times New Roman" pitchFamily="18" charset="0"/>
              </a:rPr>
              <a:t> бринза - 150 г;</a:t>
            </a:r>
            <a:br>
              <a:rPr lang="uk-UA" sz="1600" dirty="0">
                <a:solidFill>
                  <a:schemeClr val="tx1"/>
                </a:solidFill>
                <a:latin typeface="Times New Roman" pitchFamily="18" charset="0"/>
                <a:cs typeface="Times New Roman" pitchFamily="18" charset="0"/>
              </a:rPr>
            </a:br>
            <a:r>
              <a:rPr lang="uk-UA" sz="1600" dirty="0">
                <a:solidFill>
                  <a:schemeClr val="tx1"/>
                </a:solidFill>
                <a:latin typeface="Times New Roman" pitchFamily="18" charset="0"/>
                <a:cs typeface="Times New Roman" pitchFamily="18" charset="0"/>
              </a:rPr>
              <a:t> вершкове масло - 30 г;</a:t>
            </a:r>
            <a:br>
              <a:rPr lang="uk-UA" sz="1600" dirty="0">
                <a:solidFill>
                  <a:schemeClr val="tx1"/>
                </a:solidFill>
                <a:latin typeface="Times New Roman" pitchFamily="18" charset="0"/>
                <a:cs typeface="Times New Roman" pitchFamily="18" charset="0"/>
              </a:rPr>
            </a:br>
            <a:r>
              <a:rPr lang="uk-UA" sz="1600" dirty="0">
                <a:solidFill>
                  <a:schemeClr val="tx1"/>
                </a:solidFill>
                <a:latin typeface="Times New Roman" pitchFamily="18" charset="0"/>
                <a:cs typeface="Times New Roman" pitchFamily="18" charset="0"/>
              </a:rPr>
              <a:t> сухарі панірувальні - 2 ст. ложки;</a:t>
            </a:r>
            <a:br>
              <a:rPr lang="uk-UA" sz="1600" dirty="0">
                <a:solidFill>
                  <a:schemeClr val="tx1"/>
                </a:solidFill>
                <a:latin typeface="Times New Roman" pitchFamily="18" charset="0"/>
                <a:cs typeface="Times New Roman" pitchFamily="18" charset="0"/>
              </a:rPr>
            </a:br>
            <a:r>
              <a:rPr lang="uk-UA" sz="1600" dirty="0">
                <a:solidFill>
                  <a:schemeClr val="tx1"/>
                </a:solidFill>
                <a:latin typeface="Times New Roman" pitchFamily="18" charset="0"/>
                <a:cs typeface="Times New Roman" pitchFamily="18" charset="0"/>
              </a:rPr>
              <a:t> пшеничне борошно - 2 ст.;</a:t>
            </a:r>
            <a:br>
              <a:rPr lang="uk-UA" sz="1600" dirty="0">
                <a:solidFill>
                  <a:schemeClr val="tx1"/>
                </a:solidFill>
                <a:latin typeface="Times New Roman" pitchFamily="18" charset="0"/>
                <a:cs typeface="Times New Roman" pitchFamily="18" charset="0"/>
              </a:rPr>
            </a:br>
            <a:r>
              <a:rPr lang="uk-UA" sz="1600" dirty="0">
                <a:solidFill>
                  <a:schemeClr val="tx1"/>
                </a:solidFill>
                <a:latin typeface="Times New Roman" pitchFamily="18" charset="0"/>
                <a:cs typeface="Times New Roman" pitchFamily="18" charset="0"/>
              </a:rPr>
              <a:t> курячі яйця - 1 шт.;</a:t>
            </a:r>
            <a:br>
              <a:rPr lang="uk-UA" sz="1600" dirty="0">
                <a:solidFill>
                  <a:schemeClr val="tx1"/>
                </a:solidFill>
                <a:latin typeface="Times New Roman" pitchFamily="18" charset="0"/>
                <a:cs typeface="Times New Roman" pitchFamily="18" charset="0"/>
              </a:rPr>
            </a:br>
            <a:r>
              <a:rPr lang="uk-UA" sz="1600" dirty="0">
                <a:solidFill>
                  <a:schemeClr val="tx1"/>
                </a:solidFill>
                <a:latin typeface="Times New Roman" pitchFamily="18" charset="0"/>
                <a:cs typeface="Times New Roman" pitchFamily="18" charset="0"/>
              </a:rPr>
              <a:t> сіль - щіпка.</a:t>
            </a:r>
            <a:br>
              <a:rPr lang="uk-UA" sz="1600" dirty="0">
                <a:solidFill>
                  <a:schemeClr val="tx1"/>
                </a:solidFill>
                <a:latin typeface="Times New Roman" pitchFamily="18" charset="0"/>
                <a:cs typeface="Times New Roman" pitchFamily="18" charset="0"/>
              </a:rPr>
            </a:br>
            <a:r>
              <a:rPr lang="uk-UA" sz="1600" dirty="0">
                <a:solidFill>
                  <a:schemeClr val="tx1"/>
                </a:solidFill>
                <a:latin typeface="Times New Roman" pitchFamily="18" charset="0"/>
                <a:cs typeface="Times New Roman" pitchFamily="18" charset="0"/>
              </a:rPr>
              <a:t/>
            </a:r>
            <a:br>
              <a:rPr lang="uk-UA" sz="1600" dirty="0">
                <a:solidFill>
                  <a:schemeClr val="tx1"/>
                </a:solidFill>
                <a:latin typeface="Times New Roman" pitchFamily="18" charset="0"/>
                <a:cs typeface="Times New Roman" pitchFamily="18" charset="0"/>
              </a:rPr>
            </a:br>
            <a:r>
              <a:rPr lang="uk-UA" sz="1600" b="1" i="1" dirty="0" smtClean="0">
                <a:solidFill>
                  <a:srgbClr val="303030"/>
                </a:solidFill>
                <a:latin typeface="Times New Roman" pitchFamily="18" charset="0"/>
                <a:cs typeface="Times New Roman" pitchFamily="18" charset="0"/>
              </a:rPr>
              <a:t>Приготування:</a:t>
            </a:r>
            <a:r>
              <a:rPr lang="uk-UA" sz="1600" b="1" i="1" dirty="0">
                <a:solidFill>
                  <a:srgbClr val="303030"/>
                </a:solidFill>
                <a:latin typeface="Times New Roman" pitchFamily="18" charset="0"/>
                <a:cs typeface="Times New Roman" pitchFamily="18" charset="0"/>
              </a:rPr>
              <a:t> </a:t>
            </a:r>
            <a:r>
              <a:rPr lang="uk-UA" sz="1600" dirty="0">
                <a:latin typeface="Times New Roman" pitchFamily="18" charset="0"/>
                <a:cs typeface="Times New Roman" pitchFamily="18" charset="0"/>
              </a:rPr>
              <a:t/>
            </a:r>
            <a:br>
              <a:rPr lang="uk-UA" sz="1600" dirty="0">
                <a:latin typeface="Times New Roman" pitchFamily="18" charset="0"/>
                <a:cs typeface="Times New Roman" pitchFamily="18" charset="0"/>
              </a:rPr>
            </a:br>
            <a:r>
              <a:rPr lang="uk-UA" sz="1600" dirty="0" smtClean="0">
                <a:latin typeface="Times New Roman" pitchFamily="18" charset="0"/>
                <a:cs typeface="Times New Roman" pitchFamily="18" charset="0"/>
              </a:rPr>
              <a:t>	</a:t>
            </a:r>
            <a:r>
              <a:rPr lang="uk-UA" sz="1600" dirty="0" smtClean="0">
                <a:solidFill>
                  <a:srgbClr val="303030"/>
                </a:solidFill>
                <a:latin typeface="Times New Roman" pitchFamily="18" charset="0"/>
                <a:cs typeface="Times New Roman" pitchFamily="18" charset="0"/>
              </a:rPr>
              <a:t>Для </a:t>
            </a:r>
            <a:r>
              <a:rPr lang="uk-UA" sz="1600" dirty="0">
                <a:solidFill>
                  <a:srgbClr val="303030"/>
                </a:solidFill>
                <a:latin typeface="Times New Roman" pitchFamily="18" charset="0"/>
                <a:cs typeface="Times New Roman" pitchFamily="18" charset="0"/>
              </a:rPr>
              <a:t>приготування кнелей беремо картоплю, моєму, кладемо в каструльку з водою і відварюємо в мундирі до готовності. Далі охолодити його, очищаємо і розминаємо в пюре або подрібнюємо за допомогою </a:t>
            </a:r>
            <a:r>
              <a:rPr lang="uk-UA" sz="1600" dirty="0" err="1">
                <a:solidFill>
                  <a:srgbClr val="303030"/>
                </a:solidFill>
                <a:latin typeface="Times New Roman" pitchFamily="18" charset="0"/>
                <a:cs typeface="Times New Roman" pitchFamily="18" charset="0"/>
              </a:rPr>
              <a:t>блендера</a:t>
            </a:r>
            <a:r>
              <a:rPr lang="uk-UA" sz="1600" dirty="0">
                <a:solidFill>
                  <a:srgbClr val="303030"/>
                </a:solidFill>
                <a:latin typeface="Times New Roman" pitchFamily="18" charset="0"/>
                <a:cs typeface="Times New Roman" pitchFamily="18" charset="0"/>
              </a:rPr>
              <a:t>. Додаємо яйце, солимо за смаком і всипаємо борошно пшеничне. Гарненько вимішуємо однорідне тісто. Бринзу подрібнюємо і відставляємо в сторону. </a:t>
            </a:r>
            <a:r>
              <a:rPr lang="uk-UA" sz="1600" dirty="0">
                <a:latin typeface="Times New Roman" pitchFamily="18" charset="0"/>
                <a:cs typeface="Times New Roman" pitchFamily="18" charset="0"/>
              </a:rPr>
              <a:t/>
            </a:r>
            <a:br>
              <a:rPr lang="uk-UA" sz="1600" dirty="0">
                <a:latin typeface="Times New Roman" pitchFamily="18" charset="0"/>
                <a:cs typeface="Times New Roman" pitchFamily="18" charset="0"/>
              </a:rPr>
            </a:br>
            <a:r>
              <a:rPr lang="uk-UA" sz="1600" dirty="0" smtClean="0">
                <a:latin typeface="Times New Roman" pitchFamily="18" charset="0"/>
                <a:cs typeface="Times New Roman" pitchFamily="18" charset="0"/>
              </a:rPr>
              <a:t>	</a:t>
            </a:r>
            <a:r>
              <a:rPr lang="uk-UA" sz="1600" dirty="0" smtClean="0">
                <a:solidFill>
                  <a:srgbClr val="303030"/>
                </a:solidFill>
                <a:latin typeface="Times New Roman" pitchFamily="18" charset="0"/>
                <a:cs typeface="Times New Roman" pitchFamily="18" charset="0"/>
              </a:rPr>
              <a:t>Від </a:t>
            </a:r>
            <a:r>
              <a:rPr lang="uk-UA" sz="1600" dirty="0">
                <a:solidFill>
                  <a:srgbClr val="303030"/>
                </a:solidFill>
                <a:latin typeface="Times New Roman" pitchFamily="18" charset="0"/>
                <a:cs typeface="Times New Roman" pitchFamily="18" charset="0"/>
              </a:rPr>
              <a:t>картопляної маси відщипуємо невеликі шматочки і формуємо коржі. У центр кладемо трохи подрібненого сиру і скачуємо в кулю. Відварюємо кнелі в підсоленій воді протягом 5 хвилин до того моменту, поки вони не спливуть на поверхню. </a:t>
            </a:r>
            <a:r>
              <a:rPr lang="uk-UA" sz="1600" dirty="0">
                <a:latin typeface="Times New Roman" pitchFamily="18" charset="0"/>
                <a:cs typeface="Times New Roman" pitchFamily="18" charset="0"/>
              </a:rPr>
              <a:t/>
            </a:r>
            <a:br>
              <a:rPr lang="uk-UA" sz="1600" dirty="0">
                <a:latin typeface="Times New Roman" pitchFamily="18" charset="0"/>
                <a:cs typeface="Times New Roman" pitchFamily="18" charset="0"/>
              </a:rPr>
            </a:br>
            <a:r>
              <a:rPr lang="uk-UA" sz="1600" dirty="0" smtClean="0">
                <a:latin typeface="Times New Roman" pitchFamily="18" charset="0"/>
                <a:cs typeface="Times New Roman" pitchFamily="18" charset="0"/>
              </a:rPr>
              <a:t>	</a:t>
            </a:r>
            <a:r>
              <a:rPr lang="uk-UA" sz="1600" dirty="0" smtClean="0">
                <a:solidFill>
                  <a:srgbClr val="303030"/>
                </a:solidFill>
                <a:latin typeface="Times New Roman" pitchFamily="18" charset="0"/>
                <a:cs typeface="Times New Roman" pitchFamily="18" charset="0"/>
              </a:rPr>
              <a:t>Панірувальні </a:t>
            </a:r>
            <a:r>
              <a:rPr lang="uk-UA" sz="1600" dirty="0">
                <a:solidFill>
                  <a:srgbClr val="303030"/>
                </a:solidFill>
                <a:latin typeface="Times New Roman" pitchFamily="18" charset="0"/>
                <a:cs typeface="Times New Roman" pitchFamily="18" charset="0"/>
              </a:rPr>
              <a:t>сухарі злегка підсмажуємо на маслі і поливаємо ними готові кнелі. Подаємо як самостійне блюдо зі свіжими овочами та зеленню. </a:t>
            </a:r>
            <a:endParaRPr lang="uk-UA" sz="16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412776"/>
            <a:ext cx="3744416" cy="248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284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normAutofit/>
          </a:bodyPr>
          <a:lstStyle/>
          <a:p>
            <a:pPr marL="0" indent="0" algn="ctr">
              <a:buNone/>
            </a:pPr>
            <a:r>
              <a:rPr lang="uk-UA" b="1" dirty="0">
                <a:solidFill>
                  <a:srgbClr val="D02550"/>
                </a:solidFill>
                <a:latin typeface="Arial"/>
              </a:rPr>
              <a:t>Кнелі з </a:t>
            </a:r>
            <a:r>
              <a:rPr lang="uk-UA" b="1" dirty="0" smtClean="0">
                <a:solidFill>
                  <a:srgbClr val="D02550"/>
                </a:solidFill>
                <a:latin typeface="Arial"/>
              </a:rPr>
              <a:t>індички</a:t>
            </a:r>
            <a:endParaRPr lang="en-US" b="1" dirty="0" smtClean="0">
              <a:solidFill>
                <a:srgbClr val="D02550"/>
              </a:solidFill>
              <a:latin typeface="Arial"/>
            </a:endParaRPr>
          </a:p>
          <a:p>
            <a:pPr marL="0" indent="0">
              <a:buNone/>
            </a:pPr>
            <a:r>
              <a:rPr lang="en-US" sz="1800" b="1" i="1" dirty="0" smtClean="0">
                <a:solidFill>
                  <a:schemeClr val="tx1"/>
                </a:solidFill>
                <a:latin typeface="Times New Roman" pitchFamily="18" charset="0"/>
                <a:cs typeface="Times New Roman" pitchFamily="18" charset="0"/>
              </a:rPr>
              <a:t>              </a:t>
            </a:r>
            <a:r>
              <a:rPr lang="uk-UA" sz="1800" b="1" i="1" dirty="0" smtClean="0">
                <a:solidFill>
                  <a:schemeClr val="tx1"/>
                </a:solidFill>
                <a:latin typeface="Times New Roman" pitchFamily="18" charset="0"/>
                <a:cs typeface="Times New Roman" pitchFamily="18" charset="0"/>
              </a:rPr>
              <a:t>Інгредієнти</a:t>
            </a:r>
            <a:r>
              <a:rPr lang="uk-UA" sz="1800" b="1" i="1" dirty="0">
                <a:solidFill>
                  <a:schemeClr val="tx1"/>
                </a:solidFill>
                <a:latin typeface="Times New Roman" pitchFamily="18" charset="0"/>
                <a:cs typeface="Times New Roman" pitchFamily="18" charset="0"/>
              </a:rPr>
              <a:t>: </a:t>
            </a:r>
            <a:r>
              <a:rPr lang="uk-UA" sz="1800" dirty="0">
                <a:solidFill>
                  <a:schemeClr val="tx1"/>
                </a:solidFill>
                <a:latin typeface="Times New Roman" pitchFamily="18" charset="0"/>
                <a:cs typeface="Times New Roman" pitchFamily="18" charset="0"/>
              </a:rPr>
              <a:t/>
            </a:r>
            <a:br>
              <a:rPr lang="uk-UA" sz="1800" dirty="0">
                <a:solidFill>
                  <a:schemeClr val="tx1"/>
                </a:solidFill>
                <a:latin typeface="Times New Roman" pitchFamily="18" charset="0"/>
                <a:cs typeface="Times New Roman" pitchFamily="18" charset="0"/>
              </a:rPr>
            </a:br>
            <a:r>
              <a:rPr lang="en-US" sz="1800" dirty="0" smtClean="0">
                <a:solidFill>
                  <a:schemeClr val="tx1"/>
                </a:solidFill>
                <a:latin typeface="Times New Roman" pitchFamily="18" charset="0"/>
                <a:cs typeface="Times New Roman" pitchFamily="18" charset="0"/>
              </a:rPr>
              <a:t>-</a:t>
            </a:r>
            <a:r>
              <a:rPr lang="uk-UA" sz="1800" dirty="0">
                <a:solidFill>
                  <a:schemeClr val="tx1"/>
                </a:solidFill>
                <a:latin typeface="Times New Roman" pitchFamily="18" charset="0"/>
                <a:cs typeface="Times New Roman" pitchFamily="18" charset="0"/>
              </a:rPr>
              <a:t> філе індички - 500 г;</a:t>
            </a:r>
          </a:p>
          <a:p>
            <a:pPr marL="0" indent="0">
              <a:buNone/>
            </a:pPr>
            <a:r>
              <a:rPr lang="en-US" sz="1800" dirty="0" smtClean="0">
                <a:solidFill>
                  <a:schemeClr val="tx1"/>
                </a:solidFill>
                <a:latin typeface="Times New Roman" pitchFamily="18" charset="0"/>
                <a:cs typeface="Times New Roman" pitchFamily="18" charset="0"/>
              </a:rPr>
              <a:t> -</a:t>
            </a:r>
            <a:r>
              <a:rPr lang="uk-UA" sz="1800" dirty="0">
                <a:solidFill>
                  <a:schemeClr val="tx1"/>
                </a:solidFill>
                <a:latin typeface="Times New Roman" pitchFamily="18" charset="0"/>
                <a:cs typeface="Times New Roman" pitchFamily="18" charset="0"/>
              </a:rPr>
              <a:t> вершки - 100 </a:t>
            </a:r>
            <a:r>
              <a:rPr lang="uk-UA" sz="1800" dirty="0" err="1">
                <a:solidFill>
                  <a:schemeClr val="tx1"/>
                </a:solidFill>
                <a:latin typeface="Times New Roman" pitchFamily="18" charset="0"/>
                <a:cs typeface="Times New Roman" pitchFamily="18" charset="0"/>
              </a:rPr>
              <a:t>мл</a:t>
            </a:r>
            <a:r>
              <a:rPr lang="uk-UA" sz="1800" dirty="0">
                <a:solidFill>
                  <a:schemeClr val="tx1"/>
                </a:solidFill>
                <a:latin typeface="Times New Roman" pitchFamily="18" charset="0"/>
                <a:cs typeface="Times New Roman" pitchFamily="18" charset="0"/>
              </a:rPr>
              <a:t>;</a:t>
            </a:r>
            <a:br>
              <a:rPr lang="uk-UA" sz="1800" dirty="0">
                <a:solidFill>
                  <a:schemeClr val="tx1"/>
                </a:solidFill>
                <a:latin typeface="Times New Roman" pitchFamily="18" charset="0"/>
                <a:cs typeface="Times New Roman" pitchFamily="18" charset="0"/>
              </a:rPr>
            </a:br>
            <a:r>
              <a:rPr lang="en-US" sz="1800" dirty="0" smtClean="0">
                <a:solidFill>
                  <a:schemeClr val="tx1"/>
                </a:solidFill>
                <a:latin typeface="Times New Roman" pitchFamily="18" charset="0"/>
                <a:cs typeface="Times New Roman" pitchFamily="18" charset="0"/>
              </a:rPr>
              <a:t>-</a:t>
            </a:r>
            <a:r>
              <a:rPr lang="uk-UA" sz="1800" dirty="0">
                <a:solidFill>
                  <a:schemeClr val="tx1"/>
                </a:solidFill>
                <a:latin typeface="Times New Roman" pitchFamily="18" charset="0"/>
                <a:cs typeface="Times New Roman" pitchFamily="18" charset="0"/>
              </a:rPr>
              <a:t> сіль, перець - за смаком.</a:t>
            </a:r>
            <a:br>
              <a:rPr lang="uk-UA" sz="1800" dirty="0">
                <a:solidFill>
                  <a:schemeClr val="tx1"/>
                </a:solidFill>
                <a:latin typeface="Times New Roman" pitchFamily="18" charset="0"/>
                <a:cs typeface="Times New Roman" pitchFamily="18" charset="0"/>
              </a:rPr>
            </a:br>
            <a:r>
              <a:rPr lang="uk-UA" sz="1800" dirty="0">
                <a:solidFill>
                  <a:schemeClr val="tx1"/>
                </a:solidFill>
                <a:latin typeface="Times New Roman" pitchFamily="18" charset="0"/>
                <a:cs typeface="Times New Roman" pitchFamily="18" charset="0"/>
              </a:rPr>
              <a:t/>
            </a:r>
            <a:br>
              <a:rPr lang="uk-UA" sz="1800" dirty="0">
                <a:solidFill>
                  <a:schemeClr val="tx1"/>
                </a:solidFill>
                <a:latin typeface="Times New Roman" pitchFamily="18" charset="0"/>
                <a:cs typeface="Times New Roman" pitchFamily="18" charset="0"/>
              </a:rPr>
            </a:br>
            <a:r>
              <a:rPr lang="uk-UA" sz="1800" b="1" i="1" dirty="0">
                <a:solidFill>
                  <a:schemeClr val="tx1"/>
                </a:solidFill>
                <a:latin typeface="Times New Roman" pitchFamily="18" charset="0"/>
                <a:cs typeface="Times New Roman" pitchFamily="18" charset="0"/>
              </a:rPr>
              <a:t>Приготування :</a:t>
            </a:r>
            <a:r>
              <a:rPr lang="uk-UA" sz="1800" dirty="0">
                <a:solidFill>
                  <a:schemeClr val="tx1"/>
                </a:solidFill>
                <a:latin typeface="Times New Roman" pitchFamily="18" charset="0"/>
                <a:cs typeface="Times New Roman" pitchFamily="18" charset="0"/>
              </a:rPr>
              <a:t/>
            </a:r>
            <a:br>
              <a:rPr lang="uk-UA" sz="1800" dirty="0">
                <a:solidFill>
                  <a:schemeClr val="tx1"/>
                </a:solidFill>
                <a:latin typeface="Times New Roman" pitchFamily="18" charset="0"/>
                <a:cs typeface="Times New Roman" pitchFamily="18" charset="0"/>
              </a:rPr>
            </a:br>
            <a:r>
              <a:rPr lang="uk-UA" sz="1800" dirty="0" smtClean="0">
                <a:solidFill>
                  <a:schemeClr val="tx1"/>
                </a:solidFill>
                <a:latin typeface="Times New Roman" pitchFamily="18" charset="0"/>
                <a:cs typeface="Times New Roman" pitchFamily="18" charset="0"/>
              </a:rPr>
              <a:t>	Філе </a:t>
            </a:r>
            <a:r>
              <a:rPr lang="uk-UA" sz="1800" dirty="0">
                <a:solidFill>
                  <a:schemeClr val="tx1"/>
                </a:solidFill>
                <a:latin typeface="Times New Roman" pitchFamily="18" charset="0"/>
                <a:cs typeface="Times New Roman" pitchFamily="18" charset="0"/>
              </a:rPr>
              <a:t>індички добре промиваємо, очищаємо від </a:t>
            </a:r>
            <a:r>
              <a:rPr lang="uk-UA" sz="1800" dirty="0" err="1">
                <a:solidFill>
                  <a:schemeClr val="tx1"/>
                </a:solidFill>
                <a:latin typeface="Times New Roman" pitchFamily="18" charset="0"/>
                <a:cs typeface="Times New Roman" pitchFamily="18" charset="0"/>
              </a:rPr>
              <a:t>пленочки</a:t>
            </a:r>
            <a:r>
              <a:rPr lang="uk-UA" sz="1800" dirty="0">
                <a:solidFill>
                  <a:schemeClr val="tx1"/>
                </a:solidFill>
                <a:latin typeface="Times New Roman" pitchFamily="18" charset="0"/>
                <a:cs typeface="Times New Roman" pitchFamily="18" charset="0"/>
              </a:rPr>
              <a:t> і пропускаємо через м'ясорубку кілька разів. Потім додаємо пару ложок густих вершків і перетираємо фарш через сито. Тепер солимо за смаком і добре збиваємо вінчиком. Кладемо вершки і ложкою опускаємо кнелі в окріп. Варимо кілька хвилин, поки вони не спливуть на поверхню. Ви можете подавати кнелі як гарнір до будь-яких страв, а можете зварити з ними смачний суп!</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077072"/>
            <a:ext cx="3854921" cy="255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13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6783"/>
            <a:ext cx="9144000" cy="6848029"/>
          </a:xfrm>
          <a:prstGeom prst="rect">
            <a:avLst/>
          </a:prstGeom>
        </p:spPr>
        <p:txBody>
          <a:bodyPr wrap="square">
            <a:spAutoFit/>
          </a:bodyPr>
          <a:lstStyle/>
          <a:p>
            <a:r>
              <a:rPr lang="uk-UA" b="1" dirty="0" smtClean="0">
                <a:solidFill>
                  <a:srgbClr val="333333"/>
                </a:solidFill>
                <a:latin typeface="PT Sans"/>
              </a:rPr>
              <a:t>                                                          </a:t>
            </a:r>
            <a:r>
              <a:rPr lang="uk-UA" b="1" dirty="0" err="1" smtClean="0">
                <a:solidFill>
                  <a:srgbClr val="333333"/>
                </a:solidFill>
                <a:latin typeface="PT Sans"/>
              </a:rPr>
              <a:t>Перогі</a:t>
            </a:r>
            <a:r>
              <a:rPr lang="uk-UA" dirty="0"/>
              <a:t/>
            </a:r>
            <a:br>
              <a:rPr lang="uk-UA" dirty="0"/>
            </a:br>
            <a:r>
              <a:rPr lang="uk-UA" dirty="0" smtClean="0"/>
              <a:t>	</a:t>
            </a:r>
            <a:r>
              <a:rPr lang="uk-UA" sz="1300" dirty="0" smtClean="0">
                <a:solidFill>
                  <a:srgbClr val="333333"/>
                </a:solidFill>
                <a:latin typeface="Times New Roman" pitchFamily="18" charset="0"/>
                <a:cs typeface="Times New Roman" pitchFamily="18" charset="0"/>
              </a:rPr>
              <a:t>Нехай </a:t>
            </a:r>
            <a:r>
              <a:rPr lang="uk-UA" sz="1300" dirty="0">
                <a:solidFill>
                  <a:srgbClr val="333333"/>
                </a:solidFill>
                <a:latin typeface="Times New Roman" pitchFamily="18" charset="0"/>
                <a:cs typeface="Times New Roman" pitchFamily="18" charset="0"/>
              </a:rPr>
              <a:t>вас не вводить в оману назва цієї страви. З нашими традиційними пирогами польський кулінарний шедевр має мало спільного. До того ж вимовляється "</a:t>
            </a:r>
            <a:r>
              <a:rPr lang="uk-UA" sz="1300" dirty="0" err="1">
                <a:solidFill>
                  <a:srgbClr val="333333"/>
                </a:solidFill>
                <a:latin typeface="Times New Roman" pitchFamily="18" charset="0"/>
                <a:cs typeface="Times New Roman" pitchFamily="18" charset="0"/>
              </a:rPr>
              <a:t>перогі</a:t>
            </a:r>
            <a:r>
              <a:rPr lang="uk-UA" sz="1300" dirty="0">
                <a:solidFill>
                  <a:srgbClr val="333333"/>
                </a:solidFill>
                <a:latin typeface="Times New Roman" pitchFamily="18" charset="0"/>
                <a:cs typeface="Times New Roman" pitchFamily="18" charset="0"/>
              </a:rPr>
              <a:t>" (</a:t>
            </a:r>
            <a:r>
              <a:rPr lang="en-US" sz="1300" dirty="0" err="1">
                <a:solidFill>
                  <a:srgbClr val="333333"/>
                </a:solidFill>
                <a:latin typeface="Times New Roman" pitchFamily="18" charset="0"/>
                <a:cs typeface="Times New Roman" pitchFamily="18" charset="0"/>
              </a:rPr>
              <a:t>pierogi</a:t>
            </a:r>
            <a:r>
              <a:rPr lang="en-US" sz="1300" dirty="0">
                <a:solidFill>
                  <a:srgbClr val="333333"/>
                </a:solidFill>
                <a:latin typeface="Times New Roman" pitchFamily="18" charset="0"/>
                <a:cs typeface="Times New Roman" pitchFamily="18" charset="0"/>
              </a:rPr>
              <a:t>) </a:t>
            </a:r>
            <a:r>
              <a:rPr lang="uk-UA" sz="1300" dirty="0">
                <a:solidFill>
                  <a:srgbClr val="333333"/>
                </a:solidFill>
                <a:latin typeface="Times New Roman" pitchFamily="18" charset="0"/>
                <a:cs typeface="Times New Roman" pitchFamily="18" charset="0"/>
              </a:rPr>
              <a:t>з наголосом на другий склад.</a:t>
            </a:r>
            <a:r>
              <a:rPr lang="uk-UA" sz="1300" dirty="0">
                <a:latin typeface="Times New Roman" pitchFamily="18" charset="0"/>
                <a:cs typeface="Times New Roman" pitchFamily="18" charset="0"/>
              </a:rPr>
              <a:t/>
            </a:r>
            <a:br>
              <a:rPr lang="uk-UA" sz="1300" dirty="0">
                <a:latin typeface="Times New Roman" pitchFamily="18" charset="0"/>
                <a:cs typeface="Times New Roman" pitchFamily="18" charset="0"/>
              </a:rPr>
            </a:br>
            <a:r>
              <a:rPr lang="uk-UA" sz="1300" dirty="0" smtClean="0">
                <a:latin typeface="Times New Roman" pitchFamily="18" charset="0"/>
                <a:cs typeface="Times New Roman" pitchFamily="18" charset="0"/>
              </a:rPr>
              <a:t>	</a:t>
            </a:r>
            <a:r>
              <a:rPr lang="uk-UA" sz="1300" b="1" dirty="0" err="1" smtClean="0">
                <a:solidFill>
                  <a:srgbClr val="333333"/>
                </a:solidFill>
                <a:latin typeface="Times New Roman" pitchFamily="18" charset="0"/>
                <a:cs typeface="Times New Roman" pitchFamily="18" charset="0"/>
              </a:rPr>
              <a:t>Перогі</a:t>
            </a:r>
            <a:r>
              <a:rPr lang="uk-UA" sz="1300" b="1" dirty="0" smtClean="0">
                <a:solidFill>
                  <a:srgbClr val="333333"/>
                </a:solidFill>
                <a:latin typeface="Times New Roman" pitchFamily="18" charset="0"/>
                <a:cs typeface="Times New Roman" pitchFamily="18" charset="0"/>
              </a:rPr>
              <a:t> </a:t>
            </a:r>
            <a:r>
              <a:rPr lang="uk-UA" sz="1300" b="1" dirty="0">
                <a:solidFill>
                  <a:srgbClr val="333333"/>
                </a:solidFill>
                <a:latin typeface="Times New Roman" pitchFamily="18" charset="0"/>
                <a:cs typeface="Times New Roman" pitchFamily="18" charset="0"/>
              </a:rPr>
              <a:t>в Польщі </a:t>
            </a:r>
            <a:r>
              <a:rPr lang="uk-UA" sz="1300" dirty="0">
                <a:solidFill>
                  <a:srgbClr val="333333"/>
                </a:solidFill>
                <a:latin typeface="Times New Roman" pitchFamily="18" charset="0"/>
                <a:cs typeface="Times New Roman" pitchFamily="18" charset="0"/>
              </a:rPr>
              <a:t>- це борошняні вироби, схожі на вареники. На відміну від традиційних для нас вареників, польські </a:t>
            </a:r>
            <a:r>
              <a:rPr lang="uk-UA" sz="1300" dirty="0" err="1">
                <a:solidFill>
                  <a:srgbClr val="333333"/>
                </a:solidFill>
                <a:latin typeface="Times New Roman" pitchFamily="18" charset="0"/>
                <a:cs typeface="Times New Roman" pitchFamily="18" charset="0"/>
              </a:rPr>
              <a:t>перогі</a:t>
            </a:r>
            <a:r>
              <a:rPr lang="uk-UA" sz="1300" dirty="0">
                <a:solidFill>
                  <a:srgbClr val="333333"/>
                </a:solidFill>
                <a:latin typeface="Times New Roman" pitchFamily="18" charset="0"/>
                <a:cs typeface="Times New Roman" pitchFamily="18" charset="0"/>
              </a:rPr>
              <a:t> підсмажують на сковорідці й подають, посипавши зеленню. Радимо спробувати </a:t>
            </a:r>
            <a:r>
              <a:rPr lang="uk-UA" sz="1300" dirty="0" err="1">
                <a:solidFill>
                  <a:srgbClr val="333333"/>
                </a:solidFill>
                <a:latin typeface="Times New Roman" pitchFamily="18" charset="0"/>
                <a:cs typeface="Times New Roman" pitchFamily="18" charset="0"/>
              </a:rPr>
              <a:t>перогі</a:t>
            </a:r>
            <a:r>
              <a:rPr lang="uk-UA" sz="1300" dirty="0">
                <a:solidFill>
                  <a:srgbClr val="333333"/>
                </a:solidFill>
                <a:latin typeface="Times New Roman" pitchFamily="18" charset="0"/>
                <a:cs typeface="Times New Roman" pitchFamily="18" charset="0"/>
              </a:rPr>
              <a:t>, начинені картоплею та смаженою цибулею</a:t>
            </a:r>
            <a:r>
              <a:rPr lang="uk-UA" sz="1300" dirty="0" smtClean="0">
                <a:solidFill>
                  <a:srgbClr val="333333"/>
                </a:solidFill>
                <a:latin typeface="Times New Roman" pitchFamily="18" charset="0"/>
                <a:cs typeface="Times New Roman" pitchFamily="18" charset="0"/>
              </a:rPr>
              <a:t>.</a:t>
            </a:r>
          </a:p>
          <a:p>
            <a:r>
              <a:rPr lang="uk-UA" sz="1300" b="1" dirty="0">
                <a:latin typeface="Times New Roman" pitchFamily="18" charset="0"/>
                <a:cs typeface="Times New Roman" pitchFamily="18" charset="0"/>
              </a:rPr>
              <a:t>ІНГРЕДІЄНТИ</a:t>
            </a:r>
          </a:p>
          <a:p>
            <a:r>
              <a:rPr lang="uk-UA" sz="1300" dirty="0" err="1" smtClean="0">
                <a:latin typeface="Times New Roman" pitchFamily="18" charset="0"/>
                <a:cs typeface="Times New Roman" pitchFamily="18" charset="0"/>
              </a:rPr>
              <a:t>-лавровий</a:t>
            </a:r>
            <a:r>
              <a:rPr lang="uk-UA" sz="1300" dirty="0" smtClean="0">
                <a:latin typeface="Times New Roman" pitchFamily="18" charset="0"/>
                <a:cs typeface="Times New Roman" pitchFamily="18" charset="0"/>
              </a:rPr>
              <a:t> </a:t>
            </a:r>
            <a:r>
              <a:rPr lang="uk-UA" sz="1300" dirty="0">
                <a:latin typeface="Times New Roman" pitchFamily="18" charset="0"/>
                <a:cs typeface="Times New Roman" pitchFamily="18" charset="0"/>
              </a:rPr>
              <a:t>лист</a:t>
            </a:r>
          </a:p>
          <a:p>
            <a:r>
              <a:rPr lang="uk-UA" sz="1300" dirty="0" err="1" smtClean="0">
                <a:latin typeface="Times New Roman" pitchFamily="18" charset="0"/>
                <a:cs typeface="Times New Roman" pitchFamily="18" charset="0"/>
              </a:rPr>
              <a:t>-перець</a:t>
            </a:r>
            <a:r>
              <a:rPr lang="uk-UA" sz="1300" dirty="0" smtClean="0">
                <a:latin typeface="Times New Roman" pitchFamily="18" charset="0"/>
                <a:cs typeface="Times New Roman" pitchFamily="18" charset="0"/>
              </a:rPr>
              <a:t> </a:t>
            </a:r>
            <a:r>
              <a:rPr lang="uk-UA" sz="1300" dirty="0">
                <a:latin typeface="Times New Roman" pitchFamily="18" charset="0"/>
                <a:cs typeface="Times New Roman" pitchFamily="18" charset="0"/>
              </a:rPr>
              <a:t>горошком</a:t>
            </a:r>
          </a:p>
          <a:p>
            <a:r>
              <a:rPr lang="uk-UA" sz="1300" dirty="0" err="1" smtClean="0">
                <a:latin typeface="Times New Roman" pitchFamily="18" charset="0"/>
                <a:cs typeface="Times New Roman" pitchFamily="18" charset="0"/>
              </a:rPr>
              <a:t>-вершкове</a:t>
            </a:r>
            <a:r>
              <a:rPr lang="uk-UA" sz="1300" dirty="0" smtClean="0">
                <a:latin typeface="Times New Roman" pitchFamily="18" charset="0"/>
                <a:cs typeface="Times New Roman" pitchFamily="18" charset="0"/>
              </a:rPr>
              <a:t> </a:t>
            </a:r>
            <a:r>
              <a:rPr lang="uk-UA" sz="1300" dirty="0">
                <a:latin typeface="Times New Roman" pitchFamily="18" charset="0"/>
                <a:cs typeface="Times New Roman" pitchFamily="18" charset="0"/>
              </a:rPr>
              <a:t>масло і сметана для подачі</a:t>
            </a:r>
          </a:p>
          <a:p>
            <a:r>
              <a:rPr lang="uk-UA" sz="1300" dirty="0">
                <a:latin typeface="Times New Roman" pitchFamily="18" charset="0"/>
                <a:cs typeface="Times New Roman" pitchFamily="18" charset="0"/>
              </a:rPr>
              <a:t>Для начинки:</a:t>
            </a:r>
          </a:p>
          <a:p>
            <a:r>
              <a:rPr lang="uk-UA" sz="1300" dirty="0" err="1" smtClean="0">
                <a:latin typeface="Times New Roman" pitchFamily="18" charset="0"/>
                <a:cs typeface="Times New Roman" pitchFamily="18" charset="0"/>
              </a:rPr>
              <a:t>-сіль</a:t>
            </a:r>
            <a:endParaRPr lang="uk-UA" sz="1300" dirty="0">
              <a:latin typeface="Times New Roman" pitchFamily="18" charset="0"/>
              <a:cs typeface="Times New Roman" pitchFamily="18" charset="0"/>
            </a:endParaRPr>
          </a:p>
          <a:p>
            <a:r>
              <a:rPr lang="uk-UA" sz="1300" dirty="0" smtClean="0">
                <a:latin typeface="Times New Roman" pitchFamily="18" charset="0"/>
                <a:cs typeface="Times New Roman" pitchFamily="18" charset="0"/>
              </a:rPr>
              <a:t>-8-10 </a:t>
            </a:r>
            <a:r>
              <a:rPr lang="uk-UA" sz="1300" dirty="0">
                <a:latin typeface="Times New Roman" pitchFamily="18" charset="0"/>
                <a:cs typeface="Times New Roman" pitchFamily="18" charset="0"/>
              </a:rPr>
              <a:t>середніх картоплин</a:t>
            </a:r>
          </a:p>
          <a:p>
            <a:r>
              <a:rPr lang="uk-UA" sz="1300" dirty="0" smtClean="0">
                <a:latin typeface="Times New Roman" pitchFamily="18" charset="0"/>
                <a:cs typeface="Times New Roman" pitchFamily="18" charset="0"/>
              </a:rPr>
              <a:t>-1 </a:t>
            </a:r>
            <a:r>
              <a:rPr lang="uk-UA" sz="1300" dirty="0">
                <a:latin typeface="Times New Roman" pitchFamily="18" charset="0"/>
                <a:cs typeface="Times New Roman" pitchFamily="18" charset="0"/>
              </a:rPr>
              <a:t>велика цибулина</a:t>
            </a:r>
          </a:p>
          <a:p>
            <a:r>
              <a:rPr lang="uk-UA" sz="1300" dirty="0" smtClean="0">
                <a:latin typeface="Times New Roman" pitchFamily="18" charset="0"/>
                <a:cs typeface="Times New Roman" pitchFamily="18" charset="0"/>
              </a:rPr>
              <a:t>-2 </a:t>
            </a:r>
            <a:r>
              <a:rPr lang="uk-UA" sz="1300" dirty="0">
                <a:latin typeface="Times New Roman" pitchFamily="18" charset="0"/>
                <a:cs typeface="Times New Roman" pitchFamily="18" charset="0"/>
              </a:rPr>
              <a:t>яйця</a:t>
            </a:r>
          </a:p>
          <a:p>
            <a:r>
              <a:rPr lang="uk-UA" sz="1300" dirty="0" smtClean="0">
                <a:latin typeface="Times New Roman" pitchFamily="18" charset="0"/>
                <a:cs typeface="Times New Roman" pitchFamily="18" charset="0"/>
              </a:rPr>
              <a:t>-150-200 </a:t>
            </a:r>
            <a:r>
              <a:rPr lang="uk-UA" sz="1300" dirty="0">
                <a:latin typeface="Times New Roman" pitchFamily="18" charset="0"/>
                <a:cs typeface="Times New Roman" pitchFamily="18" charset="0"/>
              </a:rPr>
              <a:t>г твердого сиру</a:t>
            </a:r>
          </a:p>
          <a:p>
            <a:r>
              <a:rPr lang="uk-UA" sz="1300" dirty="0" err="1" smtClean="0">
                <a:latin typeface="Times New Roman" pitchFamily="18" charset="0"/>
                <a:cs typeface="Times New Roman" pitchFamily="18" charset="0"/>
              </a:rPr>
              <a:t>-вершкове</a:t>
            </a:r>
            <a:r>
              <a:rPr lang="uk-UA" sz="1300" dirty="0" smtClean="0">
                <a:latin typeface="Times New Roman" pitchFamily="18" charset="0"/>
                <a:cs typeface="Times New Roman" pitchFamily="18" charset="0"/>
              </a:rPr>
              <a:t> </a:t>
            </a:r>
            <a:r>
              <a:rPr lang="uk-UA" sz="1300" dirty="0">
                <a:latin typeface="Times New Roman" pitchFamily="18" charset="0"/>
                <a:cs typeface="Times New Roman" pitchFamily="18" charset="0"/>
              </a:rPr>
              <a:t>масло</a:t>
            </a:r>
          </a:p>
          <a:p>
            <a:r>
              <a:rPr lang="uk-UA" sz="1300" dirty="0">
                <a:latin typeface="Times New Roman" pitchFamily="18" charset="0"/>
                <a:cs typeface="Times New Roman" pitchFamily="18" charset="0"/>
              </a:rPr>
              <a:t>Для тесту:</a:t>
            </a:r>
          </a:p>
          <a:p>
            <a:r>
              <a:rPr lang="uk-UA" sz="1300" dirty="0" smtClean="0">
                <a:latin typeface="Times New Roman" pitchFamily="18" charset="0"/>
                <a:cs typeface="Times New Roman" pitchFamily="18" charset="0"/>
              </a:rPr>
              <a:t>-2,5 </a:t>
            </a:r>
            <a:r>
              <a:rPr lang="uk-UA" sz="1300" dirty="0">
                <a:latin typeface="Times New Roman" pitchFamily="18" charset="0"/>
                <a:cs typeface="Times New Roman" pitchFamily="18" charset="0"/>
              </a:rPr>
              <a:t>склянки борошна</a:t>
            </a:r>
          </a:p>
          <a:p>
            <a:r>
              <a:rPr lang="uk-UA" sz="1300" dirty="0" smtClean="0">
                <a:latin typeface="Times New Roman" pitchFamily="18" charset="0"/>
                <a:cs typeface="Times New Roman" pitchFamily="18" charset="0"/>
              </a:rPr>
              <a:t>-1 </a:t>
            </a:r>
            <a:r>
              <a:rPr lang="uk-UA" sz="1300" dirty="0">
                <a:latin typeface="Times New Roman" pitchFamily="18" charset="0"/>
                <a:cs typeface="Times New Roman" pitchFamily="18" charset="0"/>
              </a:rPr>
              <a:t>яйце</a:t>
            </a:r>
          </a:p>
          <a:p>
            <a:r>
              <a:rPr lang="uk-UA" sz="1300" dirty="0" smtClean="0">
                <a:latin typeface="Times New Roman" pitchFamily="18" charset="0"/>
                <a:cs typeface="Times New Roman" pitchFamily="18" charset="0"/>
              </a:rPr>
              <a:t>-1 </a:t>
            </a:r>
            <a:r>
              <a:rPr lang="uk-UA" sz="1300" dirty="0">
                <a:latin typeface="Times New Roman" pitchFamily="18" charset="0"/>
                <a:cs typeface="Times New Roman" pitchFamily="18" charset="0"/>
              </a:rPr>
              <a:t>стакан води</a:t>
            </a:r>
          </a:p>
          <a:p>
            <a:r>
              <a:rPr lang="uk-UA" sz="1300" dirty="0" smtClean="0">
                <a:latin typeface="Times New Roman" pitchFamily="18" charset="0"/>
                <a:cs typeface="Times New Roman" pitchFamily="18" charset="0"/>
              </a:rPr>
              <a:t>-1 </a:t>
            </a:r>
            <a:r>
              <a:rPr lang="uk-UA" sz="1300" dirty="0">
                <a:latin typeface="Times New Roman" pitchFamily="18" charset="0"/>
                <a:cs typeface="Times New Roman" pitchFamily="18" charset="0"/>
              </a:rPr>
              <a:t>ст. л. рослинного масла</a:t>
            </a:r>
          </a:p>
          <a:p>
            <a:r>
              <a:rPr lang="uk-UA" sz="1300" dirty="0" err="1" smtClean="0">
                <a:latin typeface="Times New Roman" pitchFamily="18" charset="0"/>
                <a:cs typeface="Times New Roman" pitchFamily="18" charset="0"/>
              </a:rPr>
              <a:t>-сіль</a:t>
            </a:r>
            <a:endParaRPr lang="uk-UA" sz="1300" dirty="0">
              <a:latin typeface="Times New Roman" pitchFamily="18" charset="0"/>
              <a:cs typeface="Times New Roman" pitchFamily="18" charset="0"/>
            </a:endParaRPr>
          </a:p>
          <a:p>
            <a:r>
              <a:rPr lang="uk-UA" sz="1300" b="1" dirty="0">
                <a:latin typeface="Times New Roman" pitchFamily="18" charset="0"/>
                <a:cs typeface="Times New Roman" pitchFamily="18" charset="0"/>
              </a:rPr>
              <a:t>СПОСІБ ПРИГОТУВАННЯ</a:t>
            </a:r>
          </a:p>
          <a:p>
            <a:r>
              <a:rPr lang="uk-UA" sz="1300" dirty="0">
                <a:latin typeface="Times New Roman" pitchFamily="18" charset="0"/>
                <a:cs typeface="Times New Roman" pitchFamily="18" charset="0"/>
              </a:rPr>
              <a:t>Приготувати тісто: в просіяне і підсилення борошно акуратно вводимо злегка збите з водою і рослинним маслом яйце і замішуємо тісто.</a:t>
            </a:r>
          </a:p>
          <a:p>
            <a:r>
              <a:rPr lang="uk-UA" sz="1300" dirty="0" smtClean="0">
                <a:latin typeface="Times New Roman" pitchFamily="18" charset="0"/>
                <a:cs typeface="Times New Roman" pitchFamily="18" charset="0"/>
              </a:rPr>
              <a:t>Для </a:t>
            </a:r>
            <a:r>
              <a:rPr lang="uk-UA" sz="1300" dirty="0">
                <a:latin typeface="Times New Roman" pitchFamily="18" charset="0"/>
                <a:cs typeface="Times New Roman" pitchFamily="18" charset="0"/>
              </a:rPr>
              <a:t>начинки чистимо і відварюємо картоплю, робимо з нього пюре. Поки вариться картопля, дрібно нарізаємо і пасеруємо цибулю. Сир нарізаємо невеликими шматочками. У </a:t>
            </a:r>
            <a:r>
              <a:rPr lang="uk-UA" sz="1300" dirty="0" err="1">
                <a:latin typeface="Times New Roman" pitchFamily="18" charset="0"/>
                <a:cs typeface="Times New Roman" pitchFamily="18" charset="0"/>
              </a:rPr>
              <a:t>подостить</a:t>
            </a:r>
            <a:r>
              <a:rPr lang="uk-UA" sz="1300" dirty="0">
                <a:latin typeface="Times New Roman" pitchFamily="18" charset="0"/>
                <a:cs typeface="Times New Roman" pitchFamily="18" charset="0"/>
              </a:rPr>
              <a:t> пюре додаємо злегка збиті яйця, пасеровану цибулю і нарізаний сир.</a:t>
            </a:r>
          </a:p>
          <a:p>
            <a:r>
              <a:rPr lang="uk-UA" sz="1300" dirty="0" smtClean="0">
                <a:latin typeface="Times New Roman" pitchFamily="18" charset="0"/>
                <a:cs typeface="Times New Roman" pitchFamily="18" charset="0"/>
              </a:rPr>
              <a:t>Тісто </a:t>
            </a:r>
            <a:r>
              <a:rPr lang="uk-UA" sz="1300" dirty="0">
                <a:latin typeface="Times New Roman" pitchFamily="18" charset="0"/>
                <a:cs typeface="Times New Roman" pitchFamily="18" charset="0"/>
              </a:rPr>
              <a:t>тонко розгортаємо і вирізаємо гуртки діаметром приблизно 10 см. Викладаємо в середину кожного кружечка начинку, змащуємо краю водою і скріплюємо їх. Приминає краю виделкою.</a:t>
            </a:r>
          </a:p>
          <a:p>
            <a:r>
              <a:rPr lang="uk-UA" sz="1300" dirty="0" smtClean="0">
                <a:latin typeface="Times New Roman" pitchFamily="18" charset="0"/>
                <a:cs typeface="Times New Roman" pitchFamily="18" charset="0"/>
              </a:rPr>
              <a:t>Відварюємо </a:t>
            </a:r>
            <a:r>
              <a:rPr lang="uk-UA" sz="1300" dirty="0" err="1">
                <a:latin typeface="Times New Roman" pitchFamily="18" charset="0"/>
                <a:cs typeface="Times New Roman" pitchFamily="18" charset="0"/>
              </a:rPr>
              <a:t>піерогі</a:t>
            </a:r>
            <a:r>
              <a:rPr lang="uk-UA" sz="1300" dirty="0">
                <a:latin typeface="Times New Roman" pitchFamily="18" charset="0"/>
                <a:cs typeface="Times New Roman" pitchFamily="18" charset="0"/>
              </a:rPr>
              <a:t> у великій каструлі, додавши у воду перчик і лавровий лист.</a:t>
            </a:r>
          </a:p>
          <a:p>
            <a:r>
              <a:rPr lang="uk-UA" sz="1300" dirty="0" smtClean="0">
                <a:latin typeface="Times New Roman" pitchFamily="18" charset="0"/>
                <a:cs typeface="Times New Roman" pitchFamily="18" charset="0"/>
              </a:rPr>
              <a:t>Подаємо </a:t>
            </a:r>
            <a:r>
              <a:rPr lang="uk-UA" sz="1300" dirty="0">
                <a:latin typeface="Times New Roman" pitchFamily="18" charset="0"/>
                <a:cs typeface="Times New Roman" pitchFamily="18" charset="0"/>
              </a:rPr>
              <a:t>з вершковим маслом і сметаною.</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055" y="1306157"/>
            <a:ext cx="5164025" cy="349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57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50179"/>
            <a:ext cx="8229600" cy="4525963"/>
          </a:xfrm>
        </p:spPr>
        <p:txBody>
          <a:bodyPr>
            <a:normAutofit fontScale="92500"/>
          </a:bodyPr>
          <a:lstStyle/>
          <a:p>
            <a:pPr marL="0" indent="0">
              <a:buNone/>
            </a:pPr>
            <a:r>
              <a:rPr lang="ru-RU" b="1" dirty="0" smtClean="0">
                <a:solidFill>
                  <a:srgbClr val="333333"/>
                </a:solidFill>
                <a:latin typeface="PT Sans"/>
              </a:rPr>
              <a:t>                                </a:t>
            </a:r>
            <a:r>
              <a:rPr lang="ru-RU" b="1" dirty="0" err="1" smtClean="0">
                <a:solidFill>
                  <a:srgbClr val="333333"/>
                </a:solidFill>
                <a:latin typeface="PT Sans"/>
              </a:rPr>
              <a:t>Голонка</a:t>
            </a:r>
            <a:r>
              <a:rPr lang="ru-RU" dirty="0"/>
              <a:t/>
            </a:r>
            <a:br>
              <a:rPr lang="ru-RU" dirty="0"/>
            </a:br>
            <a:r>
              <a:rPr lang="ru-RU" dirty="0" smtClean="0"/>
              <a:t>	</a:t>
            </a:r>
            <a:r>
              <a:rPr lang="ru-RU" sz="1500" dirty="0" err="1" smtClean="0">
                <a:solidFill>
                  <a:srgbClr val="333333"/>
                </a:solidFill>
                <a:latin typeface="Times New Roman" pitchFamily="18" charset="0"/>
                <a:cs typeface="Times New Roman" pitchFamily="18" charset="0"/>
              </a:rPr>
              <a:t>Дивлячись</a:t>
            </a:r>
            <a:r>
              <a:rPr lang="ru-RU" sz="1500" dirty="0" smtClean="0">
                <a:solidFill>
                  <a:srgbClr val="333333"/>
                </a:solidFill>
                <a:latin typeface="Times New Roman" pitchFamily="18" charset="0"/>
                <a:cs typeface="Times New Roman" pitchFamily="18" charset="0"/>
              </a:rPr>
              <a:t> </a:t>
            </a:r>
            <a:r>
              <a:rPr lang="ru-RU" sz="1500" dirty="0">
                <a:solidFill>
                  <a:srgbClr val="333333"/>
                </a:solidFill>
                <a:latin typeface="Times New Roman" pitchFamily="18" charset="0"/>
                <a:cs typeface="Times New Roman" pitchFamily="18" charset="0"/>
              </a:rPr>
              <a:t>на </a:t>
            </a:r>
            <a:r>
              <a:rPr lang="ru-RU" sz="1500" dirty="0" err="1">
                <a:solidFill>
                  <a:srgbClr val="333333"/>
                </a:solidFill>
                <a:latin typeface="Times New Roman" pitchFamily="18" charset="0"/>
                <a:cs typeface="Times New Roman" pitchFamily="18" charset="0"/>
              </a:rPr>
              <a:t>цю</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страву</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навіть</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затяті</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вегетаріанці</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відчувають</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бажання</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скуштувати</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м'яса</a:t>
            </a:r>
            <a:r>
              <a:rPr lang="ru-RU" sz="1500" dirty="0">
                <a:solidFill>
                  <a:srgbClr val="333333"/>
                </a:solidFill>
                <a:latin typeface="Times New Roman" pitchFamily="18" charset="0"/>
                <a:cs typeface="Times New Roman" pitchFamily="18" charset="0"/>
              </a:rPr>
              <a:t>. У </a:t>
            </a:r>
            <a:r>
              <a:rPr lang="ru-RU" sz="1500" dirty="0" err="1">
                <a:solidFill>
                  <a:srgbClr val="333333"/>
                </a:solidFill>
                <a:latin typeface="Times New Roman" pitchFamily="18" charset="0"/>
                <a:cs typeface="Times New Roman" pitchFamily="18" charset="0"/>
              </a:rPr>
              <a:t>Польщі</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свинна</a:t>
            </a:r>
            <a:r>
              <a:rPr lang="ru-RU" sz="1500" dirty="0">
                <a:solidFill>
                  <a:srgbClr val="333333"/>
                </a:solidFill>
                <a:latin typeface="Times New Roman" pitchFamily="18" charset="0"/>
                <a:cs typeface="Times New Roman" pitchFamily="18" charset="0"/>
              </a:rPr>
              <a:t> голяшка - </a:t>
            </a:r>
            <a:r>
              <a:rPr lang="ru-RU" sz="1500" dirty="0" err="1">
                <a:solidFill>
                  <a:srgbClr val="333333"/>
                </a:solidFill>
                <a:latin typeface="Times New Roman" pitchFamily="18" charset="0"/>
                <a:cs typeface="Times New Roman" pitchFamily="18" charset="0"/>
              </a:rPr>
              <a:t>справжня</a:t>
            </a:r>
            <a:r>
              <a:rPr lang="ru-RU" sz="1500" dirty="0">
                <a:solidFill>
                  <a:srgbClr val="333333"/>
                </a:solidFill>
                <a:latin typeface="Times New Roman" pitchFamily="18" charset="0"/>
                <a:cs typeface="Times New Roman" pitchFamily="18" charset="0"/>
              </a:rPr>
              <a:t> секретна </a:t>
            </a:r>
            <a:r>
              <a:rPr lang="ru-RU" sz="1500" dirty="0" err="1">
                <a:solidFill>
                  <a:srgbClr val="333333"/>
                </a:solidFill>
                <a:latin typeface="Times New Roman" pitchFamily="18" charset="0"/>
                <a:cs typeface="Times New Roman" pitchFamily="18" charset="0"/>
              </a:rPr>
              <a:t>зброя</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Називають</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її</a:t>
            </a:r>
            <a:r>
              <a:rPr lang="ru-RU" sz="1500" dirty="0">
                <a:solidFill>
                  <a:srgbClr val="333333"/>
                </a:solidFill>
                <a:latin typeface="Times New Roman" pitchFamily="18" charset="0"/>
                <a:cs typeface="Times New Roman" pitchFamily="18" charset="0"/>
              </a:rPr>
              <a:t> тут </a:t>
            </a:r>
            <a:r>
              <a:rPr lang="ru-RU" sz="1500" dirty="0" err="1">
                <a:solidFill>
                  <a:srgbClr val="333333"/>
                </a:solidFill>
                <a:latin typeface="Times New Roman" pitchFamily="18" charset="0"/>
                <a:cs typeface="Times New Roman" pitchFamily="18" charset="0"/>
              </a:rPr>
              <a:t>голонка</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або</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рулька</a:t>
            </a:r>
            <a:r>
              <a:rPr lang="ru-RU" sz="1500" dirty="0">
                <a:solidFill>
                  <a:srgbClr val="333333"/>
                </a:solidFill>
                <a:latin typeface="Times New Roman" pitchFamily="18" charset="0"/>
                <a:cs typeface="Times New Roman" pitchFamily="18" charset="0"/>
              </a:rPr>
              <a:t>.</a:t>
            </a:r>
            <a:r>
              <a:rPr lang="ru-RU" sz="1500" dirty="0">
                <a:latin typeface="Times New Roman" pitchFamily="18" charset="0"/>
                <a:cs typeface="Times New Roman" pitchFamily="18" charset="0"/>
              </a:rPr>
              <a:t/>
            </a:r>
            <a:br>
              <a:rPr lang="ru-RU" sz="1500" dirty="0">
                <a:latin typeface="Times New Roman" pitchFamily="18" charset="0"/>
                <a:cs typeface="Times New Roman" pitchFamily="18" charset="0"/>
              </a:rPr>
            </a:br>
            <a:r>
              <a:rPr lang="ru-RU" sz="1500" dirty="0" smtClean="0">
                <a:solidFill>
                  <a:srgbClr val="333333"/>
                </a:solidFill>
                <a:latin typeface="Times New Roman" pitchFamily="18" charset="0"/>
                <a:cs typeface="Times New Roman" pitchFamily="18" charset="0"/>
              </a:rPr>
              <a:t>Особливо </a:t>
            </a:r>
            <a:r>
              <a:rPr lang="ru-RU" sz="1500" dirty="0" err="1">
                <a:solidFill>
                  <a:srgbClr val="333333"/>
                </a:solidFill>
                <a:latin typeface="Times New Roman" pitchFamily="18" charset="0"/>
                <a:cs typeface="Times New Roman" pitchFamily="18" charset="0"/>
              </a:rPr>
              <a:t>пікантна</a:t>
            </a:r>
            <a:r>
              <a:rPr lang="ru-RU" sz="1500" dirty="0">
                <a:solidFill>
                  <a:srgbClr val="333333"/>
                </a:solidFill>
                <a:latin typeface="Times New Roman" pitchFamily="18" charset="0"/>
                <a:cs typeface="Times New Roman" pitchFamily="18" charset="0"/>
              </a:rPr>
              <a:t> на смак </a:t>
            </a:r>
            <a:r>
              <a:rPr lang="ru-RU" sz="1500" dirty="0" err="1">
                <a:solidFill>
                  <a:srgbClr val="333333"/>
                </a:solidFill>
                <a:latin typeface="Times New Roman" pitchFamily="18" charset="0"/>
                <a:cs typeface="Times New Roman" pitchFamily="18" charset="0"/>
              </a:rPr>
              <a:t>голонка</a:t>
            </a:r>
            <a:r>
              <a:rPr lang="ru-RU" sz="1500" dirty="0">
                <a:solidFill>
                  <a:srgbClr val="333333"/>
                </a:solidFill>
                <a:latin typeface="Times New Roman" pitchFamily="18" charset="0"/>
                <a:cs typeface="Times New Roman" pitchFamily="18" charset="0"/>
              </a:rPr>
              <a:t> в </a:t>
            </a:r>
            <a:r>
              <a:rPr lang="ru-RU" sz="1500" dirty="0" err="1">
                <a:solidFill>
                  <a:srgbClr val="333333"/>
                </a:solidFill>
                <a:latin typeface="Times New Roman" pitchFamily="18" charset="0"/>
                <a:cs typeface="Times New Roman" pitchFamily="18" charset="0"/>
              </a:rPr>
              <a:t>пиві</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Її</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спочатку</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варять</a:t>
            </a:r>
            <a:r>
              <a:rPr lang="ru-RU" sz="1500" dirty="0">
                <a:solidFill>
                  <a:srgbClr val="333333"/>
                </a:solidFill>
                <a:latin typeface="Times New Roman" pitchFamily="18" charset="0"/>
                <a:cs typeface="Times New Roman" pitchFamily="18" charset="0"/>
              </a:rPr>
              <a:t>, а </a:t>
            </a:r>
            <a:r>
              <a:rPr lang="ru-RU" sz="1500" dirty="0" err="1">
                <a:solidFill>
                  <a:srgbClr val="333333"/>
                </a:solidFill>
                <a:latin typeface="Times New Roman" pitchFamily="18" charset="0"/>
                <a:cs typeface="Times New Roman" pitchFamily="18" charset="0"/>
              </a:rPr>
              <a:t>потім</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ставлять</a:t>
            </a:r>
            <a:r>
              <a:rPr lang="ru-RU" sz="1500" dirty="0">
                <a:solidFill>
                  <a:srgbClr val="333333"/>
                </a:solidFill>
                <a:latin typeface="Times New Roman" pitchFamily="18" charset="0"/>
                <a:cs typeface="Times New Roman" pitchFamily="18" charset="0"/>
              </a:rPr>
              <a:t> у духовку і </a:t>
            </a:r>
            <a:r>
              <a:rPr lang="ru-RU" sz="1500" dirty="0" err="1">
                <a:solidFill>
                  <a:srgbClr val="333333"/>
                </a:solidFill>
                <a:latin typeface="Times New Roman" pitchFamily="18" charset="0"/>
                <a:cs typeface="Times New Roman" pitchFamily="18" charset="0"/>
              </a:rPr>
              <a:t>запікають</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постійно</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обливаючи</a:t>
            </a:r>
            <a:r>
              <a:rPr lang="ru-RU" sz="1500" dirty="0">
                <a:solidFill>
                  <a:srgbClr val="333333"/>
                </a:solidFill>
                <a:latin typeface="Times New Roman" pitchFamily="18" charset="0"/>
                <a:cs typeface="Times New Roman" pitchFamily="18" charset="0"/>
              </a:rPr>
              <a:t> пивом. У </a:t>
            </a:r>
            <a:r>
              <a:rPr lang="ru-RU" sz="1500" dirty="0" err="1">
                <a:solidFill>
                  <a:srgbClr val="333333"/>
                </a:solidFill>
                <a:latin typeface="Times New Roman" pitchFamily="18" charset="0"/>
                <a:cs typeface="Times New Roman" pitchFamily="18" charset="0"/>
              </a:rPr>
              <a:t>результаті</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виходить</a:t>
            </a:r>
            <a:r>
              <a:rPr lang="ru-RU" sz="1500" dirty="0">
                <a:solidFill>
                  <a:srgbClr val="333333"/>
                </a:solidFill>
                <a:latin typeface="Times New Roman" pitchFamily="18" charset="0"/>
                <a:cs typeface="Times New Roman" pitchFamily="18" charset="0"/>
              </a:rPr>
              <a:t> ароматна хрустка </a:t>
            </a:r>
            <a:r>
              <a:rPr lang="ru-RU" sz="1500" dirty="0" err="1">
                <a:solidFill>
                  <a:srgbClr val="333333"/>
                </a:solidFill>
                <a:latin typeface="Times New Roman" pitchFamily="18" charset="0"/>
                <a:cs typeface="Times New Roman" pitchFamily="18" charset="0"/>
              </a:rPr>
              <a:t>скоринка</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під</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якою</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захована</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ніжна</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м'якоть</a:t>
            </a:r>
            <a:r>
              <a:rPr lang="ru-RU" sz="1500" dirty="0">
                <a:solidFill>
                  <a:srgbClr val="333333"/>
                </a:solidFill>
                <a:latin typeface="Times New Roman" pitchFamily="18" charset="0"/>
                <a:cs typeface="Times New Roman" pitchFamily="18" charset="0"/>
              </a:rPr>
              <a:t> з </a:t>
            </a:r>
            <a:r>
              <a:rPr lang="ru-RU" sz="1500" dirty="0" err="1">
                <a:solidFill>
                  <a:srgbClr val="333333"/>
                </a:solidFill>
                <a:latin typeface="Times New Roman" pitchFamily="18" charset="0"/>
                <a:cs typeface="Times New Roman" pitchFamily="18" charset="0"/>
              </a:rPr>
              <a:t>пивним</a:t>
            </a:r>
            <a:r>
              <a:rPr lang="ru-RU" sz="1500" dirty="0">
                <a:solidFill>
                  <a:srgbClr val="333333"/>
                </a:solidFill>
                <a:latin typeface="Times New Roman" pitchFamily="18" charset="0"/>
                <a:cs typeface="Times New Roman" pitchFamily="18" charset="0"/>
              </a:rPr>
              <a:t> </a:t>
            </a:r>
            <a:r>
              <a:rPr lang="ru-RU" sz="1500" dirty="0" err="1">
                <a:solidFill>
                  <a:srgbClr val="333333"/>
                </a:solidFill>
                <a:latin typeface="Times New Roman" pitchFamily="18" charset="0"/>
                <a:cs typeface="Times New Roman" pitchFamily="18" charset="0"/>
              </a:rPr>
              <a:t>присмаком</a:t>
            </a:r>
            <a:r>
              <a:rPr lang="ru-RU" sz="1500" dirty="0">
                <a:solidFill>
                  <a:srgbClr val="333333"/>
                </a:solidFill>
                <a:latin typeface="Times New Roman" pitchFamily="18" charset="0"/>
                <a:cs typeface="Times New Roman" pitchFamily="18" charset="0"/>
              </a:rPr>
              <a:t>. </a:t>
            </a:r>
            <a:endParaRPr lang="ru-RU" sz="1500" dirty="0" smtClean="0">
              <a:solidFill>
                <a:srgbClr val="333333"/>
              </a:solidFill>
              <a:latin typeface="Times New Roman" pitchFamily="18" charset="0"/>
              <a:cs typeface="Times New Roman" pitchFamily="18" charset="0"/>
            </a:endParaRPr>
          </a:p>
          <a:p>
            <a:pPr marL="0" indent="0">
              <a:buNone/>
            </a:pPr>
            <a:r>
              <a:rPr lang="ru-RU" sz="1500" b="1" dirty="0" smtClean="0">
                <a:solidFill>
                  <a:schemeClr val="tx1"/>
                </a:solidFill>
                <a:latin typeface="Times New Roman" pitchFamily="18" charset="0"/>
                <a:cs typeface="Times New Roman" pitchFamily="18" charset="0"/>
              </a:rPr>
              <a:t>                 </a:t>
            </a:r>
            <a:r>
              <a:rPr lang="ru-RU" sz="1500" b="1" dirty="0" err="1" smtClean="0">
                <a:solidFill>
                  <a:schemeClr val="tx1"/>
                </a:solidFill>
                <a:latin typeface="Times New Roman" pitchFamily="18" charset="0"/>
                <a:cs typeface="Times New Roman" pitchFamily="18" charset="0"/>
              </a:rPr>
              <a:t>Приготування</a:t>
            </a:r>
            <a:r>
              <a:rPr lang="ru-RU" sz="1500" b="1" dirty="0">
                <a:solidFill>
                  <a:schemeClr val="tx1"/>
                </a:solidFill>
                <a:latin typeface="Times New Roman" pitchFamily="18" charset="0"/>
                <a:cs typeface="Times New Roman" pitchFamily="18" charset="0"/>
              </a:rPr>
              <a:t>:</a:t>
            </a:r>
          </a:p>
          <a:p>
            <a:pPr marL="0" indent="0">
              <a:buNone/>
            </a:pPr>
            <a:r>
              <a:rPr lang="ru-RU" sz="1500" dirty="0" smtClean="0">
                <a:solidFill>
                  <a:schemeClr val="tx1"/>
                </a:solidFill>
                <a:latin typeface="Times New Roman" pitchFamily="18" charset="0"/>
                <a:cs typeface="Times New Roman" pitchFamily="18" charset="0"/>
              </a:rPr>
              <a:t>	</a:t>
            </a:r>
            <a:r>
              <a:rPr lang="ru-RU" sz="1500" dirty="0" err="1" smtClean="0">
                <a:solidFill>
                  <a:schemeClr val="tx1"/>
                </a:solidFill>
                <a:latin typeface="Times New Roman" pitchFamily="18" charset="0"/>
                <a:cs typeface="Times New Roman" pitchFamily="18" charset="0"/>
              </a:rPr>
              <a:t>Цей</a:t>
            </a:r>
            <a:r>
              <a:rPr lang="ru-RU" sz="1500" dirty="0" smtClean="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класичний</a:t>
            </a:r>
            <a:r>
              <a:rPr lang="ru-RU" sz="1500" dirty="0">
                <a:solidFill>
                  <a:schemeClr val="tx1"/>
                </a:solidFill>
                <a:latin typeface="Times New Roman" pitchFamily="18" charset="0"/>
                <a:cs typeface="Times New Roman" pitchFamily="18" charset="0"/>
              </a:rPr>
              <a:t> рецепт </a:t>
            </a:r>
            <a:r>
              <a:rPr lang="ru-RU" sz="1500" dirty="0" err="1">
                <a:solidFill>
                  <a:schemeClr val="tx1"/>
                </a:solidFill>
                <a:latin typeface="Times New Roman" pitchFamily="18" charset="0"/>
                <a:cs typeface="Times New Roman" pitchFamily="18" charset="0"/>
              </a:rPr>
              <a:t>голонка</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по-польськи</a:t>
            </a:r>
            <a:r>
              <a:rPr lang="ru-RU" sz="1500" dirty="0">
                <a:solidFill>
                  <a:schemeClr val="tx1"/>
                </a:solidFill>
                <a:latin typeface="Times New Roman" pitchFamily="18" charset="0"/>
                <a:cs typeface="Times New Roman" pitchFamily="18" charset="0"/>
              </a:rPr>
              <a:t> не дарма </a:t>
            </a:r>
            <a:r>
              <a:rPr lang="ru-RU" sz="1500" dirty="0" err="1">
                <a:solidFill>
                  <a:schemeClr val="tx1"/>
                </a:solidFill>
                <a:latin typeface="Times New Roman" pitchFamily="18" charset="0"/>
                <a:cs typeface="Times New Roman" pitchFamily="18" charset="0"/>
              </a:rPr>
              <a:t>користується</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успіхом</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вже</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багато</a:t>
            </a:r>
            <a:r>
              <a:rPr lang="ru-RU" sz="1500" dirty="0">
                <a:solidFill>
                  <a:schemeClr val="tx1"/>
                </a:solidFill>
                <a:latin typeface="Times New Roman" pitchFamily="18" charset="0"/>
                <a:cs typeface="Times New Roman" pitchFamily="18" charset="0"/>
              </a:rPr>
              <a:t> і </a:t>
            </a:r>
            <a:r>
              <a:rPr lang="ru-RU" sz="1500" dirty="0" err="1">
                <a:solidFill>
                  <a:schemeClr val="tx1"/>
                </a:solidFill>
                <a:latin typeface="Times New Roman" pitchFamily="18" charset="0"/>
                <a:cs typeface="Times New Roman" pitchFamily="18" charset="0"/>
              </a:rPr>
              <a:t>багато</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років</a:t>
            </a:r>
            <a:r>
              <a:rPr lang="ru-RU" sz="1500" dirty="0">
                <a:solidFill>
                  <a:schemeClr val="tx1"/>
                </a:solidFill>
                <a:latin typeface="Times New Roman" pitchFamily="18" charset="0"/>
                <a:cs typeface="Times New Roman" pitchFamily="18" charset="0"/>
              </a:rPr>
              <a:t>. Часто </a:t>
            </a:r>
            <a:r>
              <a:rPr lang="ru-RU" sz="1500" dirty="0" err="1">
                <a:solidFill>
                  <a:schemeClr val="tx1"/>
                </a:solidFill>
                <a:latin typeface="Times New Roman" pitchFamily="18" charset="0"/>
                <a:cs typeface="Times New Roman" pitchFamily="18" charset="0"/>
              </a:rPr>
              <a:t>таке</a:t>
            </a:r>
            <a:r>
              <a:rPr lang="ru-RU" sz="1500" dirty="0">
                <a:solidFill>
                  <a:schemeClr val="tx1"/>
                </a:solidFill>
                <a:latin typeface="Times New Roman" pitchFamily="18" charset="0"/>
                <a:cs typeface="Times New Roman" pitchFamily="18" charset="0"/>
              </a:rPr>
              <a:t> блюдо </a:t>
            </a:r>
            <a:r>
              <a:rPr lang="ru-RU" sz="1500" dirty="0" err="1">
                <a:solidFill>
                  <a:schemeClr val="tx1"/>
                </a:solidFill>
                <a:latin typeface="Times New Roman" pitchFamily="18" charset="0"/>
                <a:cs typeface="Times New Roman" pitchFamily="18" charset="0"/>
              </a:rPr>
              <a:t>подають</a:t>
            </a:r>
            <a:r>
              <a:rPr lang="ru-RU" sz="1500" dirty="0">
                <a:solidFill>
                  <a:schemeClr val="tx1"/>
                </a:solidFill>
                <a:latin typeface="Times New Roman" pitchFamily="18" charset="0"/>
                <a:cs typeface="Times New Roman" pitchFamily="18" charset="0"/>
              </a:rPr>
              <a:t> у </a:t>
            </a:r>
            <a:r>
              <a:rPr lang="ru-RU" sz="1500" dirty="0" err="1">
                <a:solidFill>
                  <a:schemeClr val="tx1"/>
                </a:solidFill>
                <a:latin typeface="Times New Roman" pitchFamily="18" charset="0"/>
                <a:cs typeface="Times New Roman" pitchFamily="18" charset="0"/>
              </a:rPr>
              <a:t>традиційних</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пивних</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або</a:t>
            </a:r>
            <a:r>
              <a:rPr lang="ru-RU" sz="1500" dirty="0">
                <a:solidFill>
                  <a:schemeClr val="tx1"/>
                </a:solidFill>
                <a:latin typeface="Times New Roman" pitchFamily="18" charset="0"/>
                <a:cs typeface="Times New Roman" pitchFamily="18" charset="0"/>
              </a:rPr>
              <a:t> ж дорогих ресторанах, </a:t>
            </a:r>
            <a:r>
              <a:rPr lang="ru-RU" sz="1500" dirty="0" err="1">
                <a:solidFill>
                  <a:schemeClr val="tx1"/>
                </a:solidFill>
                <a:latin typeface="Times New Roman" pitchFamily="18" charset="0"/>
                <a:cs typeface="Times New Roman" pitchFamily="18" charset="0"/>
              </a:rPr>
              <a:t>хоча</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насправді</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голонка</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по-польськи</a:t>
            </a:r>
            <a:r>
              <a:rPr lang="ru-RU" sz="1500" dirty="0">
                <a:solidFill>
                  <a:schemeClr val="tx1"/>
                </a:solidFill>
                <a:latin typeface="Times New Roman" pitchFamily="18" charset="0"/>
                <a:cs typeface="Times New Roman" pitchFamily="18" charset="0"/>
              </a:rPr>
              <a:t> в </a:t>
            </a:r>
            <a:r>
              <a:rPr lang="ru-RU" sz="1500" dirty="0" err="1">
                <a:solidFill>
                  <a:schemeClr val="tx1"/>
                </a:solidFill>
                <a:latin typeface="Times New Roman" pitchFamily="18" charset="0"/>
                <a:cs typeface="Times New Roman" pitchFamily="18" charset="0"/>
              </a:rPr>
              <a:t>домашніх</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умовах</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готується</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досить</a:t>
            </a:r>
            <a:r>
              <a:rPr lang="ru-RU" sz="1500" dirty="0">
                <a:solidFill>
                  <a:schemeClr val="tx1"/>
                </a:solidFill>
                <a:latin typeface="Times New Roman" pitchFamily="18" charset="0"/>
                <a:cs typeface="Times New Roman" pitchFamily="18" charset="0"/>
              </a:rPr>
              <a:t> просто, </a:t>
            </a:r>
            <a:r>
              <a:rPr lang="ru-RU" sz="1500" dirty="0" err="1" smtClean="0">
                <a:solidFill>
                  <a:schemeClr val="tx1"/>
                </a:solidFill>
                <a:latin typeface="Times New Roman" pitchFamily="18" charset="0"/>
                <a:cs typeface="Times New Roman" pitchFamily="18" charset="0"/>
              </a:rPr>
              <a:t>спробуйте</a:t>
            </a:r>
            <a:r>
              <a:rPr lang="ru-RU" sz="1500" dirty="0" smtClean="0">
                <a:solidFill>
                  <a:schemeClr val="tx1"/>
                </a:solidFill>
                <a:latin typeface="Times New Roman" pitchFamily="18" charset="0"/>
                <a:cs typeface="Times New Roman" pitchFamily="18" charset="0"/>
              </a:rPr>
              <a:t>!</a:t>
            </a:r>
          </a:p>
          <a:p>
            <a:pPr marL="0" indent="0">
              <a:buNone/>
            </a:pPr>
            <a:r>
              <a:rPr lang="ru-RU" sz="1500" dirty="0" smtClean="0">
                <a:solidFill>
                  <a:schemeClr val="tx1"/>
                </a:solidFill>
                <a:latin typeface="Times New Roman" pitchFamily="18" charset="0"/>
                <a:cs typeface="Times New Roman" pitchFamily="18" charset="0"/>
              </a:rPr>
              <a:t>1. Свинячу </a:t>
            </a:r>
            <a:r>
              <a:rPr lang="ru-RU" sz="1500" dirty="0" err="1" smtClean="0">
                <a:solidFill>
                  <a:schemeClr val="tx1"/>
                </a:solidFill>
                <a:latin typeface="Times New Roman" pitchFamily="18" charset="0"/>
                <a:cs typeface="Times New Roman" pitchFamily="18" charset="0"/>
              </a:rPr>
              <a:t>рульку</a:t>
            </a:r>
            <a:r>
              <a:rPr lang="ru-RU" sz="1500" dirty="0" smtClean="0">
                <a:solidFill>
                  <a:schemeClr val="tx1"/>
                </a:solidFill>
                <a:latin typeface="Times New Roman" pitchFamily="18" charset="0"/>
                <a:cs typeface="Times New Roman" pitchFamily="18" charset="0"/>
              </a:rPr>
              <a:t>, </a:t>
            </a:r>
            <a:r>
              <a:rPr lang="ru-RU" sz="1500" dirty="0" err="1" smtClean="0">
                <a:solidFill>
                  <a:schemeClr val="tx1"/>
                </a:solidFill>
                <a:latin typeface="Times New Roman" pitchFamily="18" charset="0"/>
                <a:cs typeface="Times New Roman" pitchFamily="18" charset="0"/>
              </a:rPr>
              <a:t>якщо</a:t>
            </a:r>
            <a:r>
              <a:rPr lang="ru-RU" sz="1500" dirty="0" smtClean="0">
                <a:solidFill>
                  <a:schemeClr val="tx1"/>
                </a:solidFill>
                <a:latin typeface="Times New Roman" pitchFamily="18" charset="0"/>
                <a:cs typeface="Times New Roman" pitchFamily="18" charset="0"/>
              </a:rPr>
              <a:t> </a:t>
            </a:r>
            <a:r>
              <a:rPr lang="ru-RU" sz="1500" dirty="0" err="1" smtClean="0">
                <a:solidFill>
                  <a:schemeClr val="tx1"/>
                </a:solidFill>
                <a:latin typeface="Times New Roman" pitchFamily="18" charset="0"/>
                <a:cs typeface="Times New Roman" pitchFamily="18" charset="0"/>
              </a:rPr>
              <a:t>потрібно</a:t>
            </a:r>
            <a:r>
              <a:rPr lang="ru-RU" sz="1500" dirty="0" smtClean="0">
                <a:solidFill>
                  <a:schemeClr val="tx1"/>
                </a:solidFill>
                <a:latin typeface="Times New Roman" pitchFamily="18" charset="0"/>
                <a:cs typeface="Times New Roman" pitchFamily="18" charset="0"/>
              </a:rPr>
              <a:t>, размораживаем, </a:t>
            </a:r>
            <a:r>
              <a:rPr lang="ru-RU" sz="1500" dirty="0" err="1" smtClean="0">
                <a:solidFill>
                  <a:schemeClr val="tx1"/>
                </a:solidFill>
                <a:latin typeface="Times New Roman" pitchFamily="18" charset="0"/>
                <a:cs typeface="Times New Roman" pitchFamily="18" charset="0"/>
              </a:rPr>
              <a:t>обмиваємо</a:t>
            </a:r>
            <a:r>
              <a:rPr lang="ru-RU" sz="1500" dirty="0" smtClean="0">
                <a:solidFill>
                  <a:schemeClr val="tx1"/>
                </a:solidFill>
                <a:latin typeface="Times New Roman" pitchFamily="18" charset="0"/>
                <a:cs typeface="Times New Roman" pitchFamily="18" charset="0"/>
              </a:rPr>
              <a:t> в </a:t>
            </a:r>
            <a:r>
              <a:rPr lang="ru-RU" sz="1500" dirty="0" err="1" smtClean="0">
                <a:solidFill>
                  <a:schemeClr val="tx1"/>
                </a:solidFill>
                <a:latin typeface="Times New Roman" pitchFamily="18" charset="0"/>
                <a:cs typeface="Times New Roman" pitchFamily="18" charset="0"/>
              </a:rPr>
              <a:t>проточній</a:t>
            </a:r>
            <a:r>
              <a:rPr lang="ru-RU" sz="1500" dirty="0" smtClean="0">
                <a:solidFill>
                  <a:schemeClr val="tx1"/>
                </a:solidFill>
                <a:latin typeface="Times New Roman" pitchFamily="18" charset="0"/>
                <a:cs typeface="Times New Roman" pitchFamily="18" charset="0"/>
              </a:rPr>
              <a:t> </a:t>
            </a:r>
            <a:r>
              <a:rPr lang="ru-RU" sz="1500" dirty="0" err="1" smtClean="0">
                <a:solidFill>
                  <a:schemeClr val="tx1"/>
                </a:solidFill>
                <a:latin typeface="Times New Roman" pitchFamily="18" charset="0"/>
                <a:cs typeface="Times New Roman" pitchFamily="18" charset="0"/>
              </a:rPr>
              <a:t>воді</a:t>
            </a:r>
            <a:r>
              <a:rPr lang="ru-RU" sz="1500" dirty="0" smtClean="0">
                <a:solidFill>
                  <a:schemeClr val="tx1"/>
                </a:solidFill>
                <a:latin typeface="Times New Roman" pitchFamily="18" charset="0"/>
                <a:cs typeface="Times New Roman" pitchFamily="18" charset="0"/>
              </a:rPr>
              <a:t>, і </a:t>
            </a:r>
            <a:r>
              <a:rPr lang="ru-RU" sz="1500" dirty="0" err="1" smtClean="0">
                <a:solidFill>
                  <a:schemeClr val="tx1"/>
                </a:solidFill>
                <a:latin typeface="Times New Roman" pitchFamily="18" charset="0"/>
                <a:cs typeface="Times New Roman" pitchFamily="18" charset="0"/>
              </a:rPr>
              <a:t>обсушуємо</a:t>
            </a:r>
            <a:r>
              <a:rPr lang="ru-RU" sz="1500" dirty="0" smtClean="0">
                <a:solidFill>
                  <a:schemeClr val="tx1"/>
                </a:solidFill>
                <a:latin typeface="Times New Roman" pitchFamily="18" charset="0"/>
                <a:cs typeface="Times New Roman" pitchFamily="18" charset="0"/>
              </a:rPr>
              <a:t> рушником.</a:t>
            </a:r>
          </a:p>
          <a:p>
            <a:pPr marL="0" indent="0">
              <a:buNone/>
            </a:pPr>
            <a:r>
              <a:rPr lang="ru-RU" sz="1500" dirty="0" smtClean="0">
                <a:solidFill>
                  <a:schemeClr val="tx1"/>
                </a:solidFill>
                <a:latin typeface="Times New Roman" pitchFamily="18" charset="0"/>
                <a:cs typeface="Times New Roman" pitchFamily="18" charset="0"/>
              </a:rPr>
              <a:t>2</a:t>
            </a:r>
            <a:r>
              <a:rPr lang="ru-RU" sz="1500" dirty="0">
                <a:solidFill>
                  <a:schemeClr val="tx1"/>
                </a:solidFill>
                <a:latin typeface="Times New Roman" pitchFamily="18" charset="0"/>
                <a:cs typeface="Times New Roman" pitchFamily="18" charset="0"/>
              </a:rPr>
              <a:t>. У </a:t>
            </a:r>
            <a:r>
              <a:rPr lang="ru-RU" sz="1500" dirty="0" err="1">
                <a:solidFill>
                  <a:schemeClr val="tx1"/>
                </a:solidFill>
                <a:latin typeface="Times New Roman" pitchFamily="18" charset="0"/>
                <a:cs typeface="Times New Roman" pitchFamily="18" charset="0"/>
              </a:rPr>
              <a:t>глибокій</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каструлі</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ставимо</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відварюватися</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підсолену</a:t>
            </a:r>
            <a:r>
              <a:rPr lang="ru-RU" sz="1500" dirty="0">
                <a:solidFill>
                  <a:schemeClr val="tx1"/>
                </a:solidFill>
                <a:latin typeface="Times New Roman" pitchFamily="18" charset="0"/>
                <a:cs typeface="Times New Roman" pitchFamily="18" charset="0"/>
              </a:rPr>
              <a:t> воду, </a:t>
            </a:r>
            <a:r>
              <a:rPr lang="ru-RU" sz="1500" dirty="0" err="1">
                <a:solidFill>
                  <a:schemeClr val="tx1"/>
                </a:solidFill>
                <a:latin typeface="Times New Roman" pitchFamily="18" charset="0"/>
                <a:cs typeface="Times New Roman" pitchFamily="18" charset="0"/>
              </a:rPr>
              <a:t>куди</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додаємо</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рульку</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очищену</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морквину</a:t>
            </a:r>
            <a:r>
              <a:rPr lang="ru-RU" sz="1500" dirty="0">
                <a:solidFill>
                  <a:schemeClr val="tx1"/>
                </a:solidFill>
                <a:latin typeface="Times New Roman" pitchFamily="18" charset="0"/>
                <a:cs typeface="Times New Roman" pitchFamily="18" charset="0"/>
              </a:rPr>
              <a:t> і цибулю, а </a:t>
            </a:r>
            <a:r>
              <a:rPr lang="ru-RU" sz="1500" dirty="0" err="1">
                <a:solidFill>
                  <a:schemeClr val="tx1"/>
                </a:solidFill>
                <a:latin typeface="Times New Roman" pitchFamily="18" charset="0"/>
                <a:cs typeface="Times New Roman" pitchFamily="18" charset="0"/>
              </a:rPr>
              <a:t>також</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лавровий</a:t>
            </a:r>
            <a:r>
              <a:rPr lang="ru-RU" sz="1500" dirty="0">
                <a:solidFill>
                  <a:schemeClr val="tx1"/>
                </a:solidFill>
                <a:latin typeface="Times New Roman" pitchFamily="18" charset="0"/>
                <a:cs typeface="Times New Roman" pitchFamily="18" charset="0"/>
              </a:rPr>
              <a:t> лист. Варимо, </a:t>
            </a:r>
            <a:r>
              <a:rPr lang="ru-RU" sz="1500" dirty="0" err="1">
                <a:solidFill>
                  <a:schemeClr val="tx1"/>
                </a:solidFill>
                <a:latin typeface="Times New Roman" pitchFamily="18" charset="0"/>
                <a:cs typeface="Times New Roman" pitchFamily="18" charset="0"/>
              </a:rPr>
              <a:t>поки</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м'ясо</a:t>
            </a:r>
            <a:r>
              <a:rPr lang="ru-RU" sz="1500" dirty="0">
                <a:solidFill>
                  <a:schemeClr val="tx1"/>
                </a:solidFill>
                <a:latin typeface="Times New Roman" pitchFamily="18" charset="0"/>
                <a:cs typeface="Times New Roman" pitchFamily="18" charset="0"/>
              </a:rPr>
              <a:t> не стане </a:t>
            </a:r>
            <a:r>
              <a:rPr lang="ru-RU" sz="1500" dirty="0" err="1">
                <a:solidFill>
                  <a:schemeClr val="tx1"/>
                </a:solidFill>
                <a:latin typeface="Times New Roman" pitchFamily="18" charset="0"/>
                <a:cs typeface="Times New Roman" pitchFamily="18" charset="0"/>
              </a:rPr>
              <a:t>м'яким</a:t>
            </a:r>
            <a:r>
              <a:rPr lang="ru-RU" sz="1500" dirty="0">
                <a:solidFill>
                  <a:schemeClr val="tx1"/>
                </a:solidFill>
                <a:latin typeface="Times New Roman" pitchFamily="18" charset="0"/>
                <a:cs typeface="Times New Roman" pitchFamily="18" charset="0"/>
              </a:rPr>
              <a:t>.</a:t>
            </a:r>
          </a:p>
          <a:p>
            <a:pPr marL="0" indent="0">
              <a:buNone/>
            </a:pPr>
            <a:r>
              <a:rPr lang="ru-RU" sz="1500" dirty="0">
                <a:solidFill>
                  <a:schemeClr val="tx1"/>
                </a:solidFill>
                <a:latin typeface="Times New Roman" pitchFamily="18" charset="0"/>
                <a:cs typeface="Times New Roman" pitchFamily="18" charset="0"/>
              </a:rPr>
              <a:t>3. </a:t>
            </a:r>
            <a:r>
              <a:rPr lang="ru-RU" sz="1500" dirty="0" err="1">
                <a:solidFill>
                  <a:schemeClr val="tx1"/>
                </a:solidFill>
                <a:latin typeface="Times New Roman" pitchFamily="18" charset="0"/>
                <a:cs typeface="Times New Roman" pitchFamily="18" charset="0"/>
              </a:rPr>
              <a:t>Поки</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м'ясо</a:t>
            </a:r>
            <a:r>
              <a:rPr lang="ru-RU" sz="1500" dirty="0">
                <a:solidFill>
                  <a:schemeClr val="tx1"/>
                </a:solidFill>
                <a:latin typeface="Times New Roman" pitchFamily="18" charset="0"/>
                <a:cs typeface="Times New Roman" pitchFamily="18" charset="0"/>
              </a:rPr>
              <a:t> вариться, </a:t>
            </a:r>
            <a:r>
              <a:rPr lang="ru-RU" sz="1500" dirty="0" err="1">
                <a:solidFill>
                  <a:schemeClr val="tx1"/>
                </a:solidFill>
                <a:latin typeface="Times New Roman" pitchFamily="18" charset="0"/>
                <a:cs typeface="Times New Roman" pitchFamily="18" charset="0"/>
              </a:rPr>
              <a:t>приготуємо</a:t>
            </a:r>
            <a:r>
              <a:rPr lang="ru-RU" sz="1500" dirty="0">
                <a:solidFill>
                  <a:schemeClr val="tx1"/>
                </a:solidFill>
                <a:latin typeface="Times New Roman" pitchFamily="18" charset="0"/>
                <a:cs typeface="Times New Roman" pitchFamily="18" charset="0"/>
              </a:rPr>
              <a:t> маринад. У </a:t>
            </a:r>
            <a:r>
              <a:rPr lang="ru-RU" sz="1500" dirty="0" err="1">
                <a:solidFill>
                  <a:schemeClr val="tx1"/>
                </a:solidFill>
                <a:latin typeface="Times New Roman" pitchFamily="18" charset="0"/>
                <a:cs typeface="Times New Roman" pitchFamily="18" charset="0"/>
              </a:rPr>
              <a:t>мисці</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змішуємо</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гірчицю</a:t>
            </a:r>
            <a:r>
              <a:rPr lang="ru-RU" sz="1500" dirty="0">
                <a:solidFill>
                  <a:schemeClr val="tx1"/>
                </a:solidFill>
                <a:latin typeface="Times New Roman" pitchFamily="18" charset="0"/>
                <a:cs typeface="Times New Roman" pitchFamily="18" charset="0"/>
              </a:rPr>
              <a:t> і мед, і </a:t>
            </a:r>
            <a:r>
              <a:rPr lang="ru-RU" sz="1500" dirty="0" err="1">
                <a:solidFill>
                  <a:schemeClr val="tx1"/>
                </a:solidFill>
                <a:latin typeface="Times New Roman" pitchFamily="18" charset="0"/>
                <a:cs typeface="Times New Roman" pitchFamily="18" charset="0"/>
              </a:rPr>
              <a:t>розбавляємо</a:t>
            </a:r>
            <a:r>
              <a:rPr lang="ru-RU" sz="1500" dirty="0">
                <a:solidFill>
                  <a:schemeClr val="tx1"/>
                </a:solidFill>
                <a:latin typeface="Times New Roman" pitchFamily="18" charset="0"/>
                <a:cs typeface="Times New Roman" pitchFamily="18" charset="0"/>
              </a:rPr>
              <a:t> пивом. </a:t>
            </a:r>
            <a:r>
              <a:rPr lang="ru-RU" sz="1500" dirty="0" err="1">
                <a:solidFill>
                  <a:schemeClr val="tx1"/>
                </a:solidFill>
                <a:latin typeface="Times New Roman" pitchFamily="18" charset="0"/>
                <a:cs typeface="Times New Roman" pitchFamily="18" charset="0"/>
              </a:rPr>
              <a:t>Сіль</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спеції</a:t>
            </a:r>
            <a:r>
              <a:rPr lang="ru-RU" sz="1500" dirty="0">
                <a:solidFill>
                  <a:schemeClr val="tx1"/>
                </a:solidFill>
                <a:latin typeface="Times New Roman" pitchFamily="18" charset="0"/>
                <a:cs typeface="Times New Roman" pitchFamily="18" charset="0"/>
              </a:rPr>
              <a:t> і </a:t>
            </a:r>
            <a:r>
              <a:rPr lang="ru-RU" sz="1500" dirty="0" err="1">
                <a:solidFill>
                  <a:schemeClr val="tx1"/>
                </a:solidFill>
                <a:latin typeface="Times New Roman" pitchFamily="18" charset="0"/>
                <a:cs typeface="Times New Roman" pitchFamily="18" charset="0"/>
              </a:rPr>
              <a:t>перець</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додаємо</a:t>
            </a:r>
            <a:r>
              <a:rPr lang="ru-RU" sz="1500" dirty="0">
                <a:solidFill>
                  <a:schemeClr val="tx1"/>
                </a:solidFill>
                <a:latin typeface="Times New Roman" pitchFamily="18" charset="0"/>
                <a:cs typeface="Times New Roman" pitchFamily="18" charset="0"/>
              </a:rPr>
              <a:t> за смаком.</a:t>
            </a:r>
          </a:p>
          <a:p>
            <a:pPr marL="0" indent="0">
              <a:buNone/>
            </a:pPr>
            <a:r>
              <a:rPr lang="ru-RU" sz="1500" dirty="0">
                <a:solidFill>
                  <a:schemeClr val="tx1"/>
                </a:solidFill>
                <a:latin typeface="Times New Roman" pitchFamily="18" charset="0"/>
                <a:cs typeface="Times New Roman" pitchFamily="18" charset="0"/>
              </a:rPr>
              <a:t>4. Коли </a:t>
            </a:r>
            <a:r>
              <a:rPr lang="ru-RU" sz="1500" dirty="0" err="1">
                <a:solidFill>
                  <a:schemeClr val="tx1"/>
                </a:solidFill>
                <a:latin typeface="Times New Roman" pitchFamily="18" charset="0"/>
                <a:cs typeface="Times New Roman" pitchFamily="18" charset="0"/>
              </a:rPr>
              <a:t>рульки</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відварити</a:t>
            </a:r>
            <a:r>
              <a:rPr lang="ru-RU" sz="1500" dirty="0">
                <a:solidFill>
                  <a:schemeClr val="tx1"/>
                </a:solidFill>
                <a:latin typeface="Times New Roman" pitchFamily="18" charset="0"/>
                <a:cs typeface="Times New Roman" pitchFamily="18" charset="0"/>
              </a:rPr>
              <a:t>, - </a:t>
            </a:r>
            <a:r>
              <a:rPr lang="ru-RU" sz="1500" dirty="0" err="1">
                <a:solidFill>
                  <a:schemeClr val="tx1"/>
                </a:solidFill>
                <a:latin typeface="Times New Roman" pitchFamily="18" charset="0"/>
                <a:cs typeface="Times New Roman" pitchFamily="18" charset="0"/>
              </a:rPr>
              <a:t>викладаємо</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їх</a:t>
            </a:r>
            <a:r>
              <a:rPr lang="ru-RU" sz="1500" dirty="0">
                <a:solidFill>
                  <a:schemeClr val="tx1"/>
                </a:solidFill>
                <a:latin typeface="Times New Roman" pitchFamily="18" charset="0"/>
                <a:cs typeface="Times New Roman" pitchFamily="18" charset="0"/>
              </a:rPr>
              <a:t> на </a:t>
            </a:r>
            <a:r>
              <a:rPr lang="ru-RU" sz="1500" dirty="0" err="1">
                <a:solidFill>
                  <a:schemeClr val="tx1"/>
                </a:solidFill>
                <a:latin typeface="Times New Roman" pitchFamily="18" charset="0"/>
                <a:cs typeface="Times New Roman" pitchFamily="18" charset="0"/>
              </a:rPr>
              <a:t>деко</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застелене</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пекарської</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папером</a:t>
            </a:r>
            <a:r>
              <a:rPr lang="ru-RU" sz="1500" dirty="0">
                <a:solidFill>
                  <a:schemeClr val="tx1"/>
                </a:solidFill>
                <a:latin typeface="Times New Roman" pitchFamily="18" charset="0"/>
                <a:cs typeface="Times New Roman" pitchFamily="18" charset="0"/>
              </a:rPr>
              <a:t>, і </a:t>
            </a:r>
            <a:r>
              <a:rPr lang="ru-RU" sz="1500" dirty="0" err="1">
                <a:solidFill>
                  <a:schemeClr val="tx1"/>
                </a:solidFill>
                <a:latin typeface="Times New Roman" pitchFamily="18" charset="0"/>
                <a:cs typeface="Times New Roman" pitchFamily="18" charset="0"/>
              </a:rPr>
              <a:t>заливаємо</a:t>
            </a:r>
            <a:r>
              <a:rPr lang="ru-RU" sz="1500" dirty="0">
                <a:solidFill>
                  <a:schemeClr val="tx1"/>
                </a:solidFill>
                <a:latin typeface="Times New Roman" pitchFamily="18" charset="0"/>
                <a:cs typeface="Times New Roman" pitchFamily="18" charset="0"/>
              </a:rPr>
              <a:t> маринадом.</a:t>
            </a:r>
          </a:p>
          <a:p>
            <a:pPr marL="0" indent="0">
              <a:buNone/>
            </a:pPr>
            <a:r>
              <a:rPr lang="ru-RU" sz="1500" dirty="0">
                <a:solidFill>
                  <a:schemeClr val="tx1"/>
                </a:solidFill>
                <a:latin typeface="Times New Roman" pitchFamily="18" charset="0"/>
                <a:cs typeface="Times New Roman" pitchFamily="18" charset="0"/>
              </a:rPr>
              <a:t>5. </a:t>
            </a:r>
            <a:r>
              <a:rPr lang="ru-RU" sz="1500" dirty="0" err="1">
                <a:solidFill>
                  <a:schemeClr val="tx1"/>
                </a:solidFill>
                <a:latin typeface="Times New Roman" pitchFamily="18" charset="0"/>
                <a:cs typeface="Times New Roman" pitchFamily="18" charset="0"/>
              </a:rPr>
              <a:t>Можна</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залишити</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їх</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просочитися</a:t>
            </a:r>
            <a:r>
              <a:rPr lang="ru-RU" sz="1500" dirty="0">
                <a:solidFill>
                  <a:schemeClr val="tx1"/>
                </a:solidFill>
                <a:latin typeface="Times New Roman" pitchFamily="18" charset="0"/>
                <a:cs typeface="Times New Roman" pitchFamily="18" charset="0"/>
              </a:rPr>
              <a:t> маринадом (</a:t>
            </a:r>
            <a:r>
              <a:rPr lang="ru-RU" sz="1500" dirty="0" err="1">
                <a:solidFill>
                  <a:schemeClr val="tx1"/>
                </a:solidFill>
                <a:latin typeface="Times New Roman" pitchFamily="18" charset="0"/>
                <a:cs typeface="Times New Roman" pitchFamily="18" charset="0"/>
              </a:rPr>
              <a:t>чим</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довше</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тим</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краще</a:t>
            </a:r>
            <a:r>
              <a:rPr lang="ru-RU" sz="1500" dirty="0">
                <a:solidFill>
                  <a:schemeClr val="tx1"/>
                </a:solidFill>
                <a:latin typeface="Times New Roman" pitchFamily="18" charset="0"/>
                <a:cs typeface="Times New Roman" pitchFamily="18" charset="0"/>
              </a:rPr>
              <a:t>), а </a:t>
            </a:r>
            <a:r>
              <a:rPr lang="ru-RU" sz="1500" dirty="0" err="1">
                <a:solidFill>
                  <a:schemeClr val="tx1"/>
                </a:solidFill>
                <a:latin typeface="Times New Roman" pitchFamily="18" charset="0"/>
                <a:cs typeface="Times New Roman" pitchFamily="18" charset="0"/>
              </a:rPr>
              <a:t>можна</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відразу</a:t>
            </a:r>
            <a:r>
              <a:rPr lang="ru-RU" sz="1500" dirty="0">
                <a:solidFill>
                  <a:schemeClr val="tx1"/>
                </a:solidFill>
                <a:latin typeface="Times New Roman" pitchFamily="18" charset="0"/>
                <a:cs typeface="Times New Roman" pitchFamily="18" charset="0"/>
              </a:rPr>
              <a:t> ж </a:t>
            </a:r>
            <a:r>
              <a:rPr lang="ru-RU" sz="1500" dirty="0" err="1">
                <a:solidFill>
                  <a:schemeClr val="tx1"/>
                </a:solidFill>
                <a:latin typeface="Times New Roman" pitchFamily="18" charset="0"/>
                <a:cs typeface="Times New Roman" pitchFamily="18" charset="0"/>
              </a:rPr>
              <a:t>відправити</a:t>
            </a:r>
            <a:r>
              <a:rPr lang="ru-RU" sz="1500" dirty="0">
                <a:solidFill>
                  <a:schemeClr val="tx1"/>
                </a:solidFill>
                <a:latin typeface="Times New Roman" pitchFamily="18" charset="0"/>
                <a:cs typeface="Times New Roman" pitchFamily="18" charset="0"/>
              </a:rPr>
              <a:t> в </a:t>
            </a:r>
            <a:r>
              <a:rPr lang="ru-RU" sz="1500" dirty="0" err="1">
                <a:solidFill>
                  <a:schemeClr val="tx1"/>
                </a:solidFill>
                <a:latin typeface="Times New Roman" pitchFamily="18" charset="0"/>
                <a:cs typeface="Times New Roman" pitchFamily="18" charset="0"/>
              </a:rPr>
              <a:t>розпечену</a:t>
            </a:r>
            <a:r>
              <a:rPr lang="ru-RU" sz="1500" dirty="0">
                <a:solidFill>
                  <a:schemeClr val="tx1"/>
                </a:solidFill>
                <a:latin typeface="Times New Roman" pitchFamily="18" charset="0"/>
                <a:cs typeface="Times New Roman" pitchFamily="18" charset="0"/>
              </a:rPr>
              <a:t> духовку, </a:t>
            </a:r>
            <a:r>
              <a:rPr lang="ru-RU" sz="1500" dirty="0" err="1">
                <a:solidFill>
                  <a:schemeClr val="tx1"/>
                </a:solidFill>
                <a:latin typeface="Times New Roman" pitchFamily="18" charset="0"/>
                <a:cs typeface="Times New Roman" pitchFamily="18" charset="0"/>
              </a:rPr>
              <a:t>періодично</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перевертаючи</a:t>
            </a:r>
            <a:r>
              <a:rPr lang="ru-RU" sz="1500" dirty="0">
                <a:solidFill>
                  <a:schemeClr val="tx1"/>
                </a:solidFill>
                <a:latin typeface="Times New Roman" pitchFamily="18" charset="0"/>
                <a:cs typeface="Times New Roman" pitchFamily="18" charset="0"/>
              </a:rPr>
              <a:t>, і </a:t>
            </a:r>
            <a:r>
              <a:rPr lang="ru-RU" sz="1500" dirty="0" err="1">
                <a:solidFill>
                  <a:schemeClr val="tx1"/>
                </a:solidFill>
                <a:latin typeface="Times New Roman" pitchFamily="18" charset="0"/>
                <a:cs typeface="Times New Roman" pitchFamily="18" charset="0"/>
              </a:rPr>
              <a:t>змащуючи</a:t>
            </a:r>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зверху</a:t>
            </a:r>
            <a:r>
              <a:rPr lang="ru-RU" sz="1500" dirty="0">
                <a:solidFill>
                  <a:schemeClr val="tx1"/>
                </a:solidFill>
                <a:latin typeface="Times New Roman" pitchFamily="18" charset="0"/>
                <a:cs typeface="Times New Roman" pitchFamily="18" charset="0"/>
              </a:rPr>
              <a:t> маринадом</a:t>
            </a:r>
            <a:r>
              <a:rPr lang="ru-RU" sz="1500" dirty="0" smtClean="0">
                <a:solidFill>
                  <a:schemeClr val="tx1"/>
                </a:solidFill>
                <a:latin typeface="Times New Roman" pitchFamily="18" charset="0"/>
                <a:cs typeface="Times New Roman" pitchFamily="18" charset="0"/>
              </a:rPr>
              <a:t>. </a:t>
            </a:r>
            <a:endParaRPr lang="uk-UA" sz="1500" dirty="0">
              <a:solidFill>
                <a:schemeClr val="tx1"/>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544223"/>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831" y="4650524"/>
            <a:ext cx="2801888" cy="207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979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229600" cy="4525963"/>
          </a:xfrm>
        </p:spPr>
        <p:txBody>
          <a:bodyPr>
            <a:noAutofit/>
          </a:bodyPr>
          <a:lstStyle/>
          <a:p>
            <a:pPr marL="0" indent="0" algn="ctr">
              <a:buNone/>
            </a:pPr>
            <a:r>
              <a:rPr lang="uk-UA" sz="3200" dirty="0" smtClean="0">
                <a:solidFill>
                  <a:schemeClr val="tx1"/>
                </a:solidFill>
                <a:latin typeface="Times New Roman" pitchFamily="18" charset="0"/>
                <a:cs typeface="Times New Roman" pitchFamily="18" charset="0"/>
              </a:rPr>
              <a:t>Бібліографія</a:t>
            </a:r>
          </a:p>
          <a:p>
            <a:pPr marL="457200" indent="-457200">
              <a:buAutoNum type="arabicPeriod"/>
            </a:pPr>
            <a:r>
              <a:rPr lang="ru-RU" sz="3200" dirty="0" err="1" smtClean="0">
                <a:solidFill>
                  <a:srgbClr val="1C1C1C"/>
                </a:solidFill>
                <a:latin typeface="tahoma"/>
              </a:rPr>
              <a:t>Бергер</a:t>
            </a:r>
            <a:r>
              <a:rPr lang="ru-RU" sz="3200" dirty="0" smtClean="0">
                <a:solidFill>
                  <a:srgbClr val="1C1C1C"/>
                </a:solidFill>
                <a:latin typeface="tahoma"/>
              </a:rPr>
              <a:t> </a:t>
            </a:r>
            <a:r>
              <a:rPr lang="ru-RU" sz="3200" dirty="0">
                <a:solidFill>
                  <a:srgbClr val="1C1C1C"/>
                </a:solidFill>
                <a:latin typeface="tahoma"/>
              </a:rPr>
              <a:t>С., </a:t>
            </a:r>
            <a:r>
              <a:rPr lang="ru-RU" sz="3200" dirty="0" err="1">
                <a:solidFill>
                  <a:srgbClr val="1C1C1C"/>
                </a:solidFill>
                <a:latin typeface="tahoma"/>
              </a:rPr>
              <a:t>Кульзова-Гавличкова</a:t>
            </a:r>
            <a:r>
              <a:rPr lang="ru-RU" sz="3200" dirty="0">
                <a:solidFill>
                  <a:srgbClr val="1C1C1C"/>
                </a:solidFill>
                <a:latin typeface="tahoma"/>
              </a:rPr>
              <a:t> Е. и др</a:t>
            </a:r>
            <a:r>
              <a:rPr lang="ru-RU" sz="3200" dirty="0" smtClean="0">
                <a:solidFill>
                  <a:srgbClr val="1C1C1C"/>
                </a:solidFill>
                <a:latin typeface="tahoma"/>
              </a:rPr>
              <a:t>., 1966 </a:t>
            </a:r>
            <a:r>
              <a:rPr lang="ru-RU" sz="3200" dirty="0" err="1" smtClean="0">
                <a:solidFill>
                  <a:srgbClr val="1C1C1C"/>
                </a:solidFill>
                <a:latin typeface="tahoma"/>
              </a:rPr>
              <a:t>р.в</a:t>
            </a:r>
            <a:r>
              <a:rPr lang="ru-RU" sz="3200" dirty="0" smtClean="0">
                <a:solidFill>
                  <a:srgbClr val="1C1C1C"/>
                </a:solidFill>
                <a:latin typeface="tahoma"/>
              </a:rPr>
              <a:t>.</a:t>
            </a:r>
          </a:p>
          <a:p>
            <a:pPr marL="457200" indent="-457200">
              <a:buAutoNum type="arabicPeriod"/>
            </a:pPr>
            <a:r>
              <a:rPr lang="uk-UA" sz="3200" dirty="0" smtClean="0">
                <a:solidFill>
                  <a:schemeClr val="tx1"/>
                </a:solidFill>
                <a:latin typeface="Times New Roman" pitchFamily="18" charset="0"/>
                <a:cs typeface="Times New Roman" pitchFamily="18" charset="0"/>
              </a:rPr>
              <a:t>Інтернет ресурси: - </a:t>
            </a:r>
            <a:r>
              <a:rPr lang="en-US" sz="3200" dirty="0">
                <a:solidFill>
                  <a:schemeClr val="tx1"/>
                </a:solidFill>
                <a:latin typeface="Times New Roman" pitchFamily="18" charset="0"/>
                <a:cs typeface="Times New Roman" pitchFamily="18" charset="0"/>
                <a:hlinkClick r:id="rId2"/>
              </a:rPr>
              <a:t>http://www.gotovim.ru/national/polish</a:t>
            </a:r>
            <a:r>
              <a:rPr lang="en-US" sz="3200" dirty="0" smtClean="0">
                <a:solidFill>
                  <a:schemeClr val="tx1"/>
                </a:solidFill>
                <a:latin typeface="Times New Roman" pitchFamily="18" charset="0"/>
                <a:cs typeface="Times New Roman" pitchFamily="18" charset="0"/>
                <a:hlinkClick r:id="rId2"/>
              </a:rPr>
              <a:t>/</a:t>
            </a:r>
            <a:r>
              <a:rPr lang="uk-UA" sz="3200" dirty="0" smtClean="0">
                <a:solidFill>
                  <a:schemeClr val="tx1"/>
                </a:solidFill>
                <a:latin typeface="Times New Roman" pitchFamily="18" charset="0"/>
                <a:cs typeface="Times New Roman" pitchFamily="18" charset="0"/>
              </a:rPr>
              <a:t>;</a:t>
            </a:r>
          </a:p>
          <a:p>
            <a:pPr>
              <a:buFontTx/>
              <a:buChar char="-"/>
            </a:pPr>
            <a:r>
              <a:rPr lang="en-US" sz="3200" dirty="0" smtClean="0">
                <a:solidFill>
                  <a:schemeClr val="tx1"/>
                </a:solidFill>
                <a:latin typeface="Times New Roman" pitchFamily="18" charset="0"/>
                <a:cs typeface="Times New Roman" pitchFamily="18" charset="0"/>
                <a:hlinkClick r:id="rId3"/>
              </a:rPr>
              <a:t>http</a:t>
            </a:r>
            <a:r>
              <a:rPr lang="en-US" sz="3200" dirty="0">
                <a:solidFill>
                  <a:schemeClr val="tx1"/>
                </a:solidFill>
                <a:latin typeface="Times New Roman" pitchFamily="18" charset="0"/>
                <a:cs typeface="Times New Roman" pitchFamily="18" charset="0"/>
                <a:hlinkClick r:id="rId3"/>
              </a:rPr>
              <a:t>://cookorama.net/uk/blog/polska-kuhnya</a:t>
            </a:r>
            <a:r>
              <a:rPr lang="en-US" sz="3200" dirty="0" smtClean="0">
                <a:solidFill>
                  <a:schemeClr val="tx1"/>
                </a:solidFill>
                <a:latin typeface="Times New Roman" pitchFamily="18" charset="0"/>
                <a:cs typeface="Times New Roman" pitchFamily="18" charset="0"/>
                <a:hlinkClick r:id="rId3"/>
              </a:rPr>
              <a:t>/</a:t>
            </a:r>
            <a:r>
              <a:rPr lang="uk-UA" sz="3200" dirty="0" smtClean="0">
                <a:solidFill>
                  <a:schemeClr val="tx1"/>
                </a:solidFill>
                <a:latin typeface="Times New Roman" pitchFamily="18" charset="0"/>
                <a:cs typeface="Times New Roman" pitchFamily="18" charset="0"/>
              </a:rPr>
              <a:t>;</a:t>
            </a:r>
          </a:p>
          <a:p>
            <a:pPr>
              <a:buFontTx/>
              <a:buChar char="-"/>
            </a:pPr>
            <a:r>
              <a:rPr lang="en-US" sz="3200" dirty="0">
                <a:solidFill>
                  <a:schemeClr val="tx1"/>
                </a:solidFill>
                <a:latin typeface="Times New Roman" pitchFamily="18" charset="0"/>
                <a:cs typeface="Times New Roman" pitchFamily="18" charset="0"/>
                <a:hlinkClick r:id="rId4"/>
              </a:rPr>
              <a:t>http://www.russianfood.com/recipes/bytype/?</a:t>
            </a:r>
            <a:r>
              <a:rPr lang="en-US" sz="3200" dirty="0" smtClean="0">
                <a:solidFill>
                  <a:schemeClr val="tx1"/>
                </a:solidFill>
                <a:latin typeface="Times New Roman" pitchFamily="18" charset="0"/>
                <a:cs typeface="Times New Roman" pitchFamily="18" charset="0"/>
                <a:hlinkClick r:id="rId4"/>
              </a:rPr>
              <a:t>fid=148</a:t>
            </a:r>
            <a:r>
              <a:rPr lang="uk-UA" sz="3200" dirty="0" smtClean="0">
                <a:solidFill>
                  <a:schemeClr val="tx1"/>
                </a:solidFill>
                <a:latin typeface="Times New Roman" pitchFamily="18" charset="0"/>
                <a:cs typeface="Times New Roman" pitchFamily="18" charset="0"/>
              </a:rPr>
              <a:t>;</a:t>
            </a:r>
          </a:p>
          <a:p>
            <a:pPr>
              <a:buFontTx/>
              <a:buChar char="-"/>
            </a:pPr>
            <a:r>
              <a:rPr lang="en-US" sz="3200" dirty="0">
                <a:solidFill>
                  <a:schemeClr val="tx1"/>
                </a:solidFill>
                <a:latin typeface="Times New Roman" pitchFamily="18" charset="0"/>
                <a:cs typeface="Times New Roman" pitchFamily="18" charset="0"/>
                <a:hlinkClick r:id="rId5"/>
              </a:rPr>
              <a:t>http://www.mmenu.com/recepty/nacionalnaya-kuhnya/polskaya-kukhnya</a:t>
            </a:r>
            <a:r>
              <a:rPr lang="en-US" sz="3200" dirty="0" smtClean="0">
                <a:solidFill>
                  <a:schemeClr val="tx1"/>
                </a:solidFill>
                <a:latin typeface="Times New Roman" pitchFamily="18" charset="0"/>
                <a:cs typeface="Times New Roman" pitchFamily="18" charset="0"/>
                <a:hlinkClick r:id="rId5"/>
              </a:rPr>
              <a:t>/</a:t>
            </a:r>
            <a:r>
              <a:rPr lang="uk-UA" sz="3200" dirty="0" smtClean="0">
                <a:solidFill>
                  <a:schemeClr val="tx1"/>
                </a:solidFill>
                <a:latin typeface="Times New Roman" pitchFamily="18" charset="0"/>
                <a:cs typeface="Times New Roman" pitchFamily="18" charset="0"/>
              </a:rPr>
              <a:t>;</a:t>
            </a:r>
          </a:p>
          <a:p>
            <a:pPr>
              <a:buFontTx/>
              <a:buChar char="-"/>
            </a:pPr>
            <a:r>
              <a:rPr lang="en-US" sz="3200" dirty="0">
                <a:solidFill>
                  <a:schemeClr val="tx1"/>
                </a:solidFill>
                <a:latin typeface="Times New Roman" pitchFamily="18" charset="0"/>
                <a:cs typeface="Times New Roman" pitchFamily="18" charset="0"/>
                <a:hlinkClick r:id="rId6"/>
              </a:rPr>
              <a:t>http://</a:t>
            </a:r>
            <a:r>
              <a:rPr lang="en-US" sz="3200" dirty="0" smtClean="0">
                <a:solidFill>
                  <a:schemeClr val="tx1"/>
                </a:solidFill>
                <a:latin typeface="Times New Roman" pitchFamily="18" charset="0"/>
                <a:cs typeface="Times New Roman" pitchFamily="18" charset="0"/>
                <a:hlinkClick r:id="rId6"/>
              </a:rPr>
              <a:t>www.tarelochka.com/recept/t59.html</a:t>
            </a:r>
            <a:r>
              <a:rPr lang="uk-UA" sz="3200" dirty="0" smtClean="0">
                <a:solidFill>
                  <a:schemeClr val="tx1"/>
                </a:solidFill>
                <a:latin typeface="Times New Roman" pitchFamily="18" charset="0"/>
                <a:cs typeface="Times New Roman" pitchFamily="18" charset="0"/>
              </a:rPr>
              <a:t>;</a:t>
            </a:r>
          </a:p>
          <a:p>
            <a:pPr>
              <a:buFontTx/>
              <a:buChar char="-"/>
            </a:pPr>
            <a:r>
              <a:rPr lang="en-US" sz="3200" dirty="0">
                <a:solidFill>
                  <a:schemeClr val="tx1"/>
                </a:solidFill>
                <a:latin typeface="Times New Roman" pitchFamily="18" charset="0"/>
                <a:cs typeface="Times New Roman" pitchFamily="18" charset="0"/>
                <a:hlinkClick r:id="rId7"/>
              </a:rPr>
              <a:t>http://</a:t>
            </a:r>
            <a:r>
              <a:rPr lang="en-US" sz="3200" dirty="0" smtClean="0">
                <a:solidFill>
                  <a:schemeClr val="tx1"/>
                </a:solidFill>
                <a:latin typeface="Times New Roman" pitchFamily="18" charset="0"/>
                <a:cs typeface="Times New Roman" pitchFamily="18" charset="0"/>
                <a:hlinkClick r:id="rId7"/>
              </a:rPr>
              <a:t>webspoon.ru/cuisine/polskaja-kuhnja</a:t>
            </a:r>
            <a:r>
              <a:rPr lang="uk-UA" sz="3200" dirty="0" smtClean="0">
                <a:solidFill>
                  <a:schemeClr val="tx1"/>
                </a:solidFill>
                <a:latin typeface="Times New Roman" pitchFamily="18" charset="0"/>
                <a:cs typeface="Times New Roman" pitchFamily="18" charset="0"/>
              </a:rPr>
              <a:t>.</a:t>
            </a:r>
          </a:p>
          <a:p>
            <a:pPr marL="0" indent="0">
              <a:buNone/>
            </a:pPr>
            <a:endParaRPr lang="uk-UA"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0316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620688"/>
          </a:xfrm>
        </p:spPr>
        <p:txBody>
          <a:bodyPr/>
          <a:lstStyle/>
          <a:p>
            <a:r>
              <a:rPr lang="uk-UA" sz="4400" b="1" dirty="0" smtClean="0">
                <a:effectLst/>
                <a:latin typeface="Times New Roman" pitchFamily="18" charset="0"/>
                <a:cs typeface="Times New Roman" pitchFamily="18" charset="0"/>
              </a:rPr>
              <a:t>Анотація</a:t>
            </a:r>
            <a:endParaRPr lang="uk-UA" sz="4400" b="1" dirty="0">
              <a:effectLst/>
              <a:latin typeface="Times New Roman" pitchFamily="18" charset="0"/>
              <a:cs typeface="Times New Roman" pitchFamily="18" charset="0"/>
            </a:endParaRPr>
          </a:p>
        </p:txBody>
      </p:sp>
      <p:sp>
        <p:nvSpPr>
          <p:cNvPr id="3" name="Объект 2"/>
          <p:cNvSpPr>
            <a:spLocks noGrp="1"/>
          </p:cNvSpPr>
          <p:nvPr>
            <p:ph idx="1"/>
          </p:nvPr>
        </p:nvSpPr>
        <p:spPr>
          <a:xfrm>
            <a:off x="467544" y="836712"/>
            <a:ext cx="8496944" cy="6192688"/>
          </a:xfrm>
        </p:spPr>
        <p:txBody>
          <a:bodyPr>
            <a:normAutofit fontScale="92500" lnSpcReduction="10000"/>
          </a:bodyPr>
          <a:lstStyle/>
          <a:p>
            <a:pPr marL="0" indent="0" algn="just">
              <a:buNone/>
            </a:pPr>
            <a:r>
              <a:rPr lang="uk-UA" dirty="0" smtClean="0">
                <a:solidFill>
                  <a:schemeClr val="tx1"/>
                </a:solidFill>
                <a:latin typeface="Times New Roman" pitchFamily="18" charset="0"/>
                <a:cs typeface="Times New Roman" pitchFamily="18" charset="0"/>
              </a:rPr>
              <a:t>	</a:t>
            </a:r>
            <a:r>
              <a:rPr lang="uk-UA" sz="3000" dirty="0" smtClean="0">
                <a:solidFill>
                  <a:schemeClr val="tx1"/>
                </a:solidFill>
                <a:latin typeface="Times New Roman" pitchFamily="18" charset="0"/>
                <a:cs typeface="Times New Roman" pitchFamily="18" charset="0"/>
              </a:rPr>
              <a:t>Дані методичні рекомендації мають цікавий матеріал і можуть використовуватися на урок теоретичного навчання з предмету «Технологія» як </a:t>
            </a:r>
            <a:r>
              <a:rPr lang="uk-UA" sz="3000" dirty="0" err="1" smtClean="0">
                <a:solidFill>
                  <a:schemeClr val="tx1"/>
                </a:solidFill>
                <a:latin typeface="Times New Roman" pitchFamily="18" charset="0"/>
                <a:cs typeface="Times New Roman" pitchFamily="18" charset="0"/>
              </a:rPr>
              <a:t>роздатковий</a:t>
            </a:r>
            <a:r>
              <a:rPr lang="uk-UA" sz="3000" dirty="0" smtClean="0">
                <a:solidFill>
                  <a:schemeClr val="tx1"/>
                </a:solidFill>
                <a:latin typeface="Times New Roman" pitchFamily="18" charset="0"/>
                <a:cs typeface="Times New Roman" pitchFamily="18" charset="0"/>
              </a:rPr>
              <a:t>, ілюстрований, стислий матеріал для ознайомлення і пізнання польської кухні. 	Також дані методичні рекомендації допоможуть викладачеві </a:t>
            </a:r>
            <a:r>
              <a:rPr lang="uk-UA" sz="3000" dirty="0">
                <a:solidFill>
                  <a:schemeClr val="tx1"/>
                </a:solidFill>
                <a:latin typeface="Times New Roman" pitchFamily="18" charset="0"/>
                <a:cs typeface="Times New Roman" pitchFamily="18" charset="0"/>
              </a:rPr>
              <a:t>п</a:t>
            </a:r>
            <a:r>
              <a:rPr lang="uk-UA" sz="3000" dirty="0" smtClean="0">
                <a:solidFill>
                  <a:schemeClr val="tx1"/>
                </a:solidFill>
                <a:latin typeface="Times New Roman" pitchFamily="18" charset="0"/>
                <a:cs typeface="Times New Roman" pitchFamily="18" charset="0"/>
              </a:rPr>
              <a:t>ідготуватися до даної теми і провести ефективний і раціональний урок .</a:t>
            </a:r>
          </a:p>
          <a:p>
            <a:pPr marL="0" indent="0" algn="just">
              <a:buNone/>
            </a:pPr>
            <a:r>
              <a:rPr lang="uk-UA" sz="3000" dirty="0">
                <a:solidFill>
                  <a:schemeClr val="tx1"/>
                </a:solidFill>
                <a:latin typeface="Times New Roman" pitchFamily="18" charset="0"/>
                <a:cs typeface="Times New Roman" pitchFamily="18" charset="0"/>
              </a:rPr>
              <a:t>	</a:t>
            </a:r>
            <a:r>
              <a:rPr lang="uk-UA" sz="3000" dirty="0" smtClean="0">
                <a:solidFill>
                  <a:schemeClr val="tx1"/>
                </a:solidFill>
                <a:latin typeface="Times New Roman" pitchFamily="18" charset="0"/>
                <a:cs typeface="Times New Roman" pitchFamily="18" charset="0"/>
              </a:rPr>
              <a:t>В даній роботі представлені деякі страви польської кухні, технологія їх приготування.</a:t>
            </a:r>
          </a:p>
          <a:p>
            <a:pPr marL="0" indent="0" algn="just">
              <a:buNone/>
            </a:pPr>
            <a:r>
              <a:rPr lang="uk-UA" sz="3000" dirty="0">
                <a:solidFill>
                  <a:schemeClr val="tx1"/>
                </a:solidFill>
                <a:latin typeface="Times New Roman" pitchFamily="18" charset="0"/>
                <a:cs typeface="Times New Roman" pitchFamily="18" charset="0"/>
              </a:rPr>
              <a:t>	</a:t>
            </a:r>
            <a:r>
              <a:rPr lang="uk-UA" sz="3000" dirty="0" smtClean="0">
                <a:solidFill>
                  <a:schemeClr val="tx1"/>
                </a:solidFill>
                <a:latin typeface="Times New Roman" pitchFamily="18" charset="0"/>
                <a:cs typeface="Times New Roman" pitchFamily="18" charset="0"/>
              </a:rPr>
              <a:t>Рекомендовано для викладачів та учнів з професії «Кухар;кондитер».</a:t>
            </a:r>
            <a:endParaRPr lang="en-US" sz="3000" dirty="0" smtClean="0">
              <a:solidFill>
                <a:schemeClr val="tx1"/>
              </a:solidFill>
              <a:latin typeface="Times New Roman" pitchFamily="18" charset="0"/>
              <a:cs typeface="Times New Roman" pitchFamily="18" charset="0"/>
            </a:endParaRPr>
          </a:p>
          <a:p>
            <a:pPr marL="0" indent="0" algn="just">
              <a:buNone/>
            </a:pPr>
            <a:endParaRPr lang="uk-UA" sz="1500" dirty="0" smtClean="0">
              <a:solidFill>
                <a:schemeClr val="tx1"/>
              </a:solidFill>
              <a:latin typeface="Times New Roman" pitchFamily="18" charset="0"/>
              <a:cs typeface="Times New Roman" pitchFamily="18" charset="0"/>
            </a:endParaRPr>
          </a:p>
          <a:p>
            <a:pPr marL="0" indent="0" algn="just">
              <a:buNone/>
            </a:pPr>
            <a:endParaRPr lang="uk-UA" sz="1500" dirty="0" smtClean="0">
              <a:solidFill>
                <a:schemeClr val="tx1"/>
              </a:solidFill>
              <a:latin typeface="Times New Roman" pitchFamily="18" charset="0"/>
              <a:cs typeface="Times New Roman" pitchFamily="18" charset="0"/>
            </a:endParaRPr>
          </a:p>
          <a:p>
            <a:pPr marL="0" indent="0" algn="just">
              <a:buNone/>
            </a:pPr>
            <a:r>
              <a:rPr lang="uk-UA" sz="1400" dirty="0" smtClean="0">
                <a:solidFill>
                  <a:schemeClr val="tx1"/>
                </a:solidFill>
                <a:latin typeface="Times New Roman" pitchFamily="18" charset="0"/>
                <a:cs typeface="Times New Roman" pitchFamily="18" charset="0"/>
              </a:rPr>
              <a:t>Автор: </a:t>
            </a:r>
            <a:r>
              <a:rPr lang="uk-UA" sz="1400" dirty="0" err="1" smtClean="0">
                <a:solidFill>
                  <a:schemeClr val="tx1"/>
                </a:solidFill>
                <a:latin typeface="Times New Roman" pitchFamily="18" charset="0"/>
                <a:cs typeface="Times New Roman" pitchFamily="18" charset="0"/>
              </a:rPr>
              <a:t>Душейко</a:t>
            </a:r>
            <a:r>
              <a:rPr lang="uk-UA" sz="1400" dirty="0" smtClean="0">
                <a:solidFill>
                  <a:schemeClr val="tx1"/>
                </a:solidFill>
                <a:latin typeface="Times New Roman" pitchFamily="18" charset="0"/>
                <a:cs typeface="Times New Roman" pitchFamily="18" charset="0"/>
              </a:rPr>
              <a:t> Д.С. – майстер </a:t>
            </a:r>
            <a:r>
              <a:rPr lang="uk-UA" sz="1400" dirty="0" err="1" smtClean="0">
                <a:solidFill>
                  <a:schemeClr val="tx1"/>
                </a:solidFill>
                <a:latin typeface="Times New Roman" pitchFamily="18" charset="0"/>
                <a:cs typeface="Times New Roman" pitchFamily="18" charset="0"/>
              </a:rPr>
              <a:t>в.н</a:t>
            </a:r>
            <a:r>
              <a:rPr lang="uk-UA" sz="1400" dirty="0" smtClean="0">
                <a:solidFill>
                  <a:schemeClr val="tx1"/>
                </a:solidFill>
                <a:latin typeface="Times New Roman" pitchFamily="18" charset="0"/>
                <a:cs typeface="Times New Roman" pitchFamily="18" charset="0"/>
              </a:rPr>
              <a:t>.</a:t>
            </a:r>
          </a:p>
          <a:p>
            <a:pPr marL="0" indent="0" algn="just">
              <a:buNone/>
            </a:pPr>
            <a:r>
              <a:rPr lang="uk-UA" sz="1400" dirty="0" smtClean="0">
                <a:solidFill>
                  <a:schemeClr val="tx1"/>
                </a:solidFill>
                <a:latin typeface="Times New Roman" pitchFamily="18" charset="0"/>
                <a:cs typeface="Times New Roman" pitchFamily="18" charset="0"/>
              </a:rPr>
              <a:t>Розглянуто і схвалено методичною комісією </a:t>
            </a:r>
          </a:p>
          <a:p>
            <a:pPr marL="0" indent="0" algn="just">
              <a:buNone/>
            </a:pPr>
            <a:r>
              <a:rPr lang="uk-UA" sz="1400" dirty="0" smtClean="0">
                <a:solidFill>
                  <a:schemeClr val="tx1"/>
                </a:solidFill>
                <a:latin typeface="Times New Roman" pitchFamily="18" charset="0"/>
                <a:cs typeface="Times New Roman" pitchFamily="18" charset="0"/>
              </a:rPr>
              <a:t>ДНЗ «</a:t>
            </a:r>
            <a:r>
              <a:rPr lang="uk-UA" sz="1400" dirty="0" err="1" smtClean="0">
                <a:solidFill>
                  <a:schemeClr val="tx1"/>
                </a:solidFill>
                <a:latin typeface="Times New Roman" pitchFamily="18" charset="0"/>
                <a:cs typeface="Times New Roman" pitchFamily="18" charset="0"/>
              </a:rPr>
              <a:t>Іркліівський</a:t>
            </a:r>
            <a:r>
              <a:rPr lang="uk-UA" sz="1400" dirty="0" smtClean="0">
                <a:solidFill>
                  <a:schemeClr val="tx1"/>
                </a:solidFill>
                <a:latin typeface="Times New Roman" pitchFamily="18" charset="0"/>
                <a:cs typeface="Times New Roman" pitchFamily="18" charset="0"/>
              </a:rPr>
              <a:t> професійний аграрний ліцей» протокол №8 від 06.04.2015р.</a:t>
            </a:r>
            <a:endParaRPr lang="uk-UA" sz="1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0619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lstStyle/>
          <a:p>
            <a:r>
              <a:rPr lang="uk-UA" sz="4000" dirty="0" smtClean="0"/>
              <a:t>Зміст</a:t>
            </a:r>
            <a:endParaRPr lang="uk-UA" sz="4000" dirty="0"/>
          </a:p>
        </p:txBody>
      </p:sp>
      <p:sp>
        <p:nvSpPr>
          <p:cNvPr id="3" name="Объект 2"/>
          <p:cNvSpPr>
            <a:spLocks noGrp="1"/>
          </p:cNvSpPr>
          <p:nvPr>
            <p:ph idx="1"/>
          </p:nvPr>
        </p:nvSpPr>
        <p:spPr>
          <a:xfrm>
            <a:off x="457200" y="692697"/>
            <a:ext cx="8229600" cy="2304256"/>
          </a:xfrm>
        </p:spPr>
        <p:txBody>
          <a:bodyPr/>
          <a:lstStyle/>
          <a:p>
            <a:pPr marL="457200" indent="-457200">
              <a:buAutoNum type="arabicPeriod"/>
            </a:pPr>
            <a:r>
              <a:rPr lang="uk-UA" dirty="0" smtClean="0">
                <a:solidFill>
                  <a:schemeClr val="tx1"/>
                </a:solidFill>
                <a:latin typeface="Times New Roman" pitchFamily="18" charset="0"/>
                <a:cs typeface="Times New Roman" pitchFamily="18" charset="0"/>
              </a:rPr>
              <a:t>Історія становлення польської кухні.</a:t>
            </a:r>
          </a:p>
          <a:p>
            <a:pPr marL="457200" indent="-457200">
              <a:buAutoNum type="arabicPeriod"/>
            </a:pPr>
            <a:r>
              <a:rPr lang="uk-UA" dirty="0" smtClean="0">
                <a:solidFill>
                  <a:schemeClr val="tx1"/>
                </a:solidFill>
                <a:latin typeface="Times New Roman" pitchFamily="18" charset="0"/>
                <a:cs typeface="Times New Roman" pitchFamily="18" charset="0"/>
              </a:rPr>
              <a:t>Регіональні особливості польської кухні.</a:t>
            </a:r>
          </a:p>
          <a:p>
            <a:pPr marL="457200" indent="-457200">
              <a:buAutoNum type="arabicPeriod"/>
            </a:pPr>
            <a:r>
              <a:rPr lang="uk-UA" dirty="0" smtClean="0">
                <a:solidFill>
                  <a:schemeClr val="tx1"/>
                </a:solidFill>
                <a:latin typeface="Times New Roman" pitchFamily="18" charset="0"/>
                <a:cs typeface="Times New Roman" pitchFamily="18" charset="0"/>
              </a:rPr>
              <a:t>Різноманітність польської кухні.</a:t>
            </a:r>
          </a:p>
          <a:p>
            <a:pPr marL="457200" indent="-457200">
              <a:buAutoNum type="arabicPeriod"/>
            </a:pPr>
            <a:r>
              <a:rPr lang="uk-UA" dirty="0" smtClean="0">
                <a:solidFill>
                  <a:schemeClr val="tx1"/>
                </a:solidFill>
                <a:latin typeface="Times New Roman" pitchFamily="18" charset="0"/>
                <a:cs typeface="Times New Roman" pitchFamily="18" charset="0"/>
              </a:rPr>
              <a:t>Технологія приготування окремих страв.</a:t>
            </a:r>
          </a:p>
          <a:p>
            <a:pPr marL="457200" indent="-457200">
              <a:buAutoNum type="arabicPeriod"/>
            </a:pPr>
            <a:r>
              <a:rPr lang="uk-UA" dirty="0" smtClean="0">
                <a:solidFill>
                  <a:schemeClr val="tx1"/>
                </a:solidFill>
                <a:latin typeface="Times New Roman" pitchFamily="18" charset="0"/>
                <a:cs typeface="Times New Roman" pitchFamily="18" charset="0"/>
              </a:rPr>
              <a:t>Бібліографія. </a:t>
            </a:r>
            <a:endParaRPr lang="uk-UA"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924944"/>
            <a:ext cx="44958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175062"/>
            <a:ext cx="4025719" cy="266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620688"/>
            <a:ext cx="2281436" cy="171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707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2973" y="188640"/>
            <a:ext cx="8738290"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600" b="1" cap="none" spc="0" dirty="0" err="1" smtClean="0">
                <a:ln/>
                <a:solidFill>
                  <a:srgbClr val="00B0F0"/>
                </a:solidFill>
                <a:effectLst/>
              </a:rPr>
              <a:t>Історія</a:t>
            </a:r>
            <a:r>
              <a:rPr lang="ru-RU" sz="3600" b="1" cap="none" spc="0" dirty="0" smtClean="0">
                <a:ln/>
                <a:solidFill>
                  <a:srgbClr val="00B0F0"/>
                </a:solidFill>
                <a:effectLst/>
              </a:rPr>
              <a:t> </a:t>
            </a:r>
            <a:r>
              <a:rPr lang="ru-RU" sz="3600" b="1" cap="none" spc="0" dirty="0" err="1" smtClean="0">
                <a:ln/>
                <a:solidFill>
                  <a:srgbClr val="00B0F0"/>
                </a:solidFill>
                <a:effectLst/>
              </a:rPr>
              <a:t>становлення</a:t>
            </a:r>
            <a:r>
              <a:rPr lang="ru-RU" sz="3600" b="1" cap="none" spc="0" dirty="0" smtClean="0">
                <a:ln/>
                <a:solidFill>
                  <a:srgbClr val="00B0F0"/>
                </a:solidFill>
                <a:effectLst/>
              </a:rPr>
              <a:t> </a:t>
            </a:r>
            <a:r>
              <a:rPr lang="ru-RU" sz="3600" b="1" cap="none" spc="0" dirty="0" err="1" smtClean="0">
                <a:ln/>
                <a:solidFill>
                  <a:srgbClr val="00B0F0"/>
                </a:solidFill>
                <a:effectLst/>
              </a:rPr>
              <a:t>польської</a:t>
            </a:r>
            <a:r>
              <a:rPr lang="ru-RU" sz="3600" b="1" cap="none" spc="0" dirty="0" smtClean="0">
                <a:ln/>
                <a:solidFill>
                  <a:srgbClr val="00B0F0"/>
                </a:solidFill>
                <a:effectLst/>
              </a:rPr>
              <a:t> </a:t>
            </a:r>
            <a:r>
              <a:rPr lang="ru-RU" sz="3600" b="1" cap="none" spc="0" dirty="0" err="1" smtClean="0">
                <a:ln/>
                <a:solidFill>
                  <a:srgbClr val="00B0F0"/>
                </a:solidFill>
                <a:effectLst/>
              </a:rPr>
              <a:t>кухні</a:t>
            </a:r>
            <a:endParaRPr lang="ru-RU" sz="3600" b="1" cap="none" spc="0" dirty="0">
              <a:ln/>
              <a:solidFill>
                <a:srgbClr val="00B0F0"/>
              </a:solidFill>
              <a:effectLst/>
            </a:endParaRPr>
          </a:p>
        </p:txBody>
      </p:sp>
      <p:sp>
        <p:nvSpPr>
          <p:cNvPr id="5" name="Прямоугольник 4"/>
          <p:cNvSpPr/>
          <p:nvPr/>
        </p:nvSpPr>
        <p:spPr>
          <a:xfrm>
            <a:off x="107504" y="834971"/>
            <a:ext cx="8568951" cy="6038576"/>
          </a:xfrm>
          <a:prstGeom prst="rect">
            <a:avLst/>
          </a:prstGeom>
        </p:spPr>
        <p:txBody>
          <a:bodyPr wrap="square">
            <a:spAutoFit/>
          </a:bodyPr>
          <a:lstStyle/>
          <a:p>
            <a:pPr algn="just">
              <a:lnSpc>
                <a:spcPct val="115000"/>
              </a:lnSpc>
              <a:spcAft>
                <a:spcPts val="0"/>
              </a:spcAft>
            </a:pPr>
            <a:r>
              <a:rPr lang="uk-UA" sz="1600" dirty="0" smtClean="0">
                <a:solidFill>
                  <a:srgbClr val="002060"/>
                </a:solidFill>
                <a:effectLst/>
                <a:latin typeface="Times New Roman"/>
                <a:ea typeface="Times New Roman"/>
                <a:cs typeface="Times New Roman"/>
              </a:rPr>
              <a:t>	Бурхлива історія країни наклала свій відбиток і на польську кухню. Як жителі Північної Європи, поляки завжди віддавали перевагу рясній, ситній й порівняно солодкій кухні. У той же час приналежність до слов'янських народів висвітлилася в пристрасті до кисло-солодких або заправленими сметаною страв. Коли в 1333 році польським королем став нащадок династії </a:t>
            </a:r>
            <a:r>
              <a:rPr lang="uk-UA" sz="1600" dirty="0" err="1" smtClean="0">
                <a:solidFill>
                  <a:srgbClr val="002060"/>
                </a:solidFill>
                <a:effectLst/>
                <a:latin typeface="Times New Roman"/>
                <a:ea typeface="Times New Roman"/>
                <a:cs typeface="Times New Roman"/>
              </a:rPr>
              <a:t>П'ястів</a:t>
            </a:r>
            <a:r>
              <a:rPr lang="uk-UA" sz="1600" dirty="0" smtClean="0">
                <a:solidFill>
                  <a:srgbClr val="002060"/>
                </a:solidFill>
                <a:effectLst/>
                <a:latin typeface="Times New Roman"/>
                <a:ea typeface="Times New Roman"/>
                <a:cs typeface="Times New Roman"/>
              </a:rPr>
              <a:t>, Казимир </a:t>
            </a:r>
            <a:r>
              <a:rPr lang="en-US" sz="1600" dirty="0" smtClean="0">
                <a:solidFill>
                  <a:srgbClr val="002060"/>
                </a:solidFill>
                <a:effectLst/>
                <a:latin typeface="Times New Roman"/>
                <a:ea typeface="Times New Roman"/>
                <a:cs typeface="Times New Roman"/>
              </a:rPr>
              <a:t>III </a:t>
            </a:r>
            <a:r>
              <a:rPr lang="uk-UA" sz="1600" dirty="0" smtClean="0">
                <a:solidFill>
                  <a:srgbClr val="002060"/>
                </a:solidFill>
                <a:effectLst/>
                <a:latin typeface="Times New Roman"/>
                <a:ea typeface="Times New Roman"/>
                <a:cs typeface="Times New Roman"/>
              </a:rPr>
              <a:t>Великий, пішли й значні зміни в польській кухні. Справа в тому, що король закохався в красуню єврейку й завдяки її впливу після 1340 року в Польщу стали переселятися гнані євреї з усією Європи. Згодом польське населення перейняло цілий ряд єврейських страв, які згодом модифікувало на свій лад. Фарширована риба, з якої ще в сирому вигляді мистецьки витягають всі кістки, сьогодні належить до святкових страв, так само як і фарширована гусяча шийка. Під впливом єврейської кухні більшість страв готується не на свинячому, а на гусячому жирі. Через 180 років після переселення євреїв у Галичину король Сигізмунд </a:t>
            </a:r>
            <a:r>
              <a:rPr lang="en-US" sz="1600" dirty="0" smtClean="0">
                <a:solidFill>
                  <a:srgbClr val="002060"/>
                </a:solidFill>
                <a:effectLst/>
                <a:latin typeface="Times New Roman"/>
                <a:ea typeface="Times New Roman"/>
                <a:cs typeface="Times New Roman"/>
              </a:rPr>
              <a:t>I </a:t>
            </a:r>
            <a:r>
              <a:rPr lang="uk-UA" sz="1600" dirty="0" smtClean="0">
                <a:solidFill>
                  <a:srgbClr val="002060"/>
                </a:solidFill>
                <a:effectLst/>
                <a:latin typeface="Times New Roman"/>
                <a:ea typeface="Times New Roman"/>
                <a:cs typeface="Times New Roman"/>
              </a:rPr>
              <a:t>Старий в 1518 році одружився з Боною з </a:t>
            </a:r>
            <a:r>
              <a:rPr lang="uk-UA" sz="1600" dirty="0" err="1" smtClean="0">
                <a:solidFill>
                  <a:srgbClr val="002060"/>
                </a:solidFill>
                <a:effectLst/>
                <a:latin typeface="Times New Roman"/>
                <a:ea typeface="Times New Roman"/>
                <a:cs typeface="Times New Roman"/>
              </a:rPr>
              <a:t>міланского</a:t>
            </a:r>
            <a:r>
              <a:rPr lang="uk-UA" sz="1600" dirty="0" smtClean="0">
                <a:solidFill>
                  <a:srgbClr val="002060"/>
                </a:solidFill>
                <a:effectLst/>
                <a:latin typeface="Times New Roman"/>
                <a:ea typeface="Times New Roman"/>
                <a:cs typeface="Times New Roman"/>
              </a:rPr>
              <a:t> роду </a:t>
            </a:r>
            <a:r>
              <a:rPr lang="uk-UA" sz="1600" dirty="0" err="1" smtClean="0">
                <a:solidFill>
                  <a:srgbClr val="002060"/>
                </a:solidFill>
                <a:effectLst/>
                <a:latin typeface="Times New Roman"/>
                <a:ea typeface="Times New Roman"/>
                <a:cs typeface="Times New Roman"/>
              </a:rPr>
              <a:t>Сфорца</a:t>
            </a:r>
            <a:r>
              <a:rPr lang="uk-UA" sz="1600" dirty="0" smtClean="0">
                <a:solidFill>
                  <a:srgbClr val="002060"/>
                </a:solidFill>
                <a:effectLst/>
                <a:latin typeface="Times New Roman"/>
                <a:ea typeface="Times New Roman"/>
                <a:cs typeface="Times New Roman"/>
              </a:rPr>
              <a:t>, що внесла в кухню польської знаті елементи італійської кухні. Тісні зв'язки із Чехією й Австрією, у відомій мірі теж за посередництвом Італії, посилили південний вплив на польську кухню. Може бути, звідси виникає й пристрасть до солодких кондитерських виробів. Завдяки сусідству із Пруссією в Польщі поширилося оброблення картоплі. Поляки придумали й власну національну страву - картопляну запіканку. З наполеонівських часів у вищих шарах зміцнилися зв'язки із Францією, і в країні ввійшов у моду рафінований, елегантний стиль. У цілому ж польська кухня зберегла свій патріархально-селянський характер. Супи з буряка, капусти, помідорів, гарбуза й щавлю нерідко становлять єдину страву обіду або вечері. Ці супи неодмінно супроводжує селянський, головним чином житній хліб. При наявності м'яса воно теж кладеться в суп.</a:t>
            </a:r>
            <a:endParaRPr lang="uk-UA" sz="1600" dirty="0">
              <a:solidFill>
                <a:srgbClr val="002060"/>
              </a:solidFill>
              <a:effectLst/>
              <a:latin typeface="Calibri"/>
              <a:ea typeface="Calibri"/>
              <a:cs typeface="Times New Roman"/>
            </a:endParaRPr>
          </a:p>
        </p:txBody>
      </p:sp>
    </p:spTree>
    <p:extLst>
      <p:ext uri="{BB962C8B-B14F-4D97-AF65-F5344CB8AC3E}">
        <p14:creationId xmlns:p14="http://schemas.microsoft.com/office/powerpoint/2010/main" val="775415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7630" y="5771"/>
            <a:ext cx="8565165"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200" b="1" dirty="0" err="1" smtClean="0">
                <a:ln/>
                <a:solidFill>
                  <a:srgbClr val="00B0F0"/>
                </a:solidFill>
              </a:rPr>
              <a:t>Регіональні</a:t>
            </a:r>
            <a:r>
              <a:rPr lang="ru-RU" sz="3200" b="1" dirty="0" smtClean="0">
                <a:ln/>
                <a:solidFill>
                  <a:srgbClr val="00B0F0"/>
                </a:solidFill>
              </a:rPr>
              <a:t> </a:t>
            </a:r>
            <a:r>
              <a:rPr lang="ru-RU" sz="3200" b="1" dirty="0" err="1" smtClean="0">
                <a:ln/>
                <a:solidFill>
                  <a:srgbClr val="00B0F0"/>
                </a:solidFill>
              </a:rPr>
              <a:t>особливості</a:t>
            </a:r>
            <a:r>
              <a:rPr lang="ru-RU" sz="3200" b="1" dirty="0" smtClean="0">
                <a:ln/>
                <a:solidFill>
                  <a:srgbClr val="00B0F0"/>
                </a:solidFill>
              </a:rPr>
              <a:t> </a:t>
            </a:r>
            <a:r>
              <a:rPr lang="ru-RU" sz="3200" b="1" dirty="0" err="1" smtClean="0">
                <a:ln/>
                <a:solidFill>
                  <a:srgbClr val="00B0F0"/>
                </a:solidFill>
              </a:rPr>
              <a:t>польської</a:t>
            </a:r>
            <a:r>
              <a:rPr lang="ru-RU" sz="3200" b="1" dirty="0" smtClean="0">
                <a:ln/>
                <a:solidFill>
                  <a:srgbClr val="00B0F0"/>
                </a:solidFill>
              </a:rPr>
              <a:t> </a:t>
            </a:r>
            <a:r>
              <a:rPr lang="ru-RU" sz="3200" b="1" dirty="0" err="1" smtClean="0">
                <a:ln/>
                <a:solidFill>
                  <a:srgbClr val="00B0F0"/>
                </a:solidFill>
              </a:rPr>
              <a:t>кухні</a:t>
            </a:r>
            <a:endParaRPr lang="ru-RU" sz="3200" b="1" dirty="0">
              <a:ln/>
              <a:solidFill>
                <a:srgbClr val="00B0F0"/>
              </a:solidFill>
            </a:endParaRPr>
          </a:p>
        </p:txBody>
      </p:sp>
      <p:sp>
        <p:nvSpPr>
          <p:cNvPr id="6" name="Прямоугольник 5"/>
          <p:cNvSpPr/>
          <p:nvPr/>
        </p:nvSpPr>
        <p:spPr>
          <a:xfrm>
            <a:off x="89755" y="621945"/>
            <a:ext cx="8964488" cy="6186309"/>
          </a:xfrm>
          <a:prstGeom prst="rect">
            <a:avLst/>
          </a:prstGeom>
        </p:spPr>
        <p:txBody>
          <a:bodyPr wrap="square">
            <a:spAutoFit/>
          </a:bodyPr>
          <a:lstStyle/>
          <a:p>
            <a:pPr algn="just"/>
            <a:r>
              <a:rPr lang="uk-UA" dirty="0" smtClean="0"/>
              <a:t>•</a:t>
            </a:r>
            <a:r>
              <a:rPr lang="uk-UA" dirty="0">
                <a:solidFill>
                  <a:srgbClr val="FFFF00"/>
                </a:solidFill>
              </a:rPr>
              <a:t> </a:t>
            </a:r>
            <a:r>
              <a:rPr lang="uk-UA" b="1" dirty="0" smtClean="0">
                <a:solidFill>
                  <a:srgbClr val="FF0000"/>
                </a:solidFill>
              </a:rPr>
              <a:t>Сілезька кухня</a:t>
            </a:r>
            <a:r>
              <a:rPr lang="uk-UA" dirty="0" smtClean="0">
                <a:solidFill>
                  <a:srgbClr val="FF0000"/>
                </a:solidFill>
              </a:rPr>
              <a:t> </a:t>
            </a:r>
            <a:r>
              <a:rPr lang="uk-UA" dirty="0" smtClean="0">
                <a:solidFill>
                  <a:srgbClr val="002060"/>
                </a:solidFill>
              </a:rPr>
              <a:t>відрізняється великою кількістю страв з картоплі. Типова для Сілезії страва - галушки з картопляного тіста з додаванням сирої тертої картоплі. Популярні також страви з білокачанної і червоної капусти (червону капусту зазвичай тушкують із додаванням копченої корейки). Серед солодких делікатесів на особливу увагу заслуговують сілезькі «маківки» (пол. </a:t>
            </a:r>
            <a:r>
              <a:rPr lang="en-US" dirty="0" err="1" smtClean="0">
                <a:solidFill>
                  <a:srgbClr val="002060"/>
                </a:solidFill>
              </a:rPr>
              <a:t>makówki</a:t>
            </a:r>
            <a:r>
              <a:rPr lang="en-US" dirty="0" smtClean="0">
                <a:solidFill>
                  <a:srgbClr val="002060"/>
                </a:solidFill>
              </a:rPr>
              <a:t>) - </a:t>
            </a:r>
            <a:r>
              <a:rPr lang="uk-UA" dirty="0" smtClean="0">
                <a:solidFill>
                  <a:srgbClr val="002060"/>
                </a:solidFill>
              </a:rPr>
              <a:t>десерт з розтертого маку з додаванням меду, ізюму, горіхів і сухофруктів. Солодку масу, покладену на тонкі скибочки солодкого хліба або печива, заливають гарячим молоком, потім охолоджують і подають до столу. Багато страв сілезької кухні за складом нагадують кухню </a:t>
            </a:r>
            <a:r>
              <a:rPr lang="uk-UA" dirty="0" err="1" smtClean="0">
                <a:solidFill>
                  <a:srgbClr val="002060"/>
                </a:solidFill>
              </a:rPr>
              <a:t>великопольську</a:t>
            </a:r>
            <a:r>
              <a:rPr lang="uk-UA" dirty="0" smtClean="0">
                <a:solidFill>
                  <a:srgbClr val="002060"/>
                </a:solidFill>
              </a:rPr>
              <a:t>. Знавці та цінителі смачної їжі мають особливу слабкість до так званих «</a:t>
            </a:r>
            <a:r>
              <a:rPr lang="uk-UA" dirty="0" err="1" smtClean="0">
                <a:solidFill>
                  <a:srgbClr val="002060"/>
                </a:solidFill>
              </a:rPr>
              <a:t>картач</a:t>
            </a:r>
            <a:r>
              <a:rPr lang="uk-UA" dirty="0" smtClean="0">
                <a:solidFill>
                  <a:srgbClr val="002060"/>
                </a:solidFill>
              </a:rPr>
              <a:t>» (пол. </a:t>
            </a:r>
            <a:r>
              <a:rPr lang="en-US" dirty="0" err="1" smtClean="0">
                <a:solidFill>
                  <a:srgbClr val="002060"/>
                </a:solidFill>
              </a:rPr>
              <a:t>kartacz</a:t>
            </a:r>
            <a:r>
              <a:rPr lang="en-US" dirty="0" smtClean="0">
                <a:solidFill>
                  <a:srgbClr val="002060"/>
                </a:solidFill>
              </a:rPr>
              <a:t>) - </a:t>
            </a:r>
            <a:r>
              <a:rPr lang="uk-UA" dirty="0" smtClean="0">
                <a:solidFill>
                  <a:srgbClr val="002060"/>
                </a:solidFill>
              </a:rPr>
              <a:t>різновиду пельменів зі складною начинкою з м'яса з грибами або капусти з грибами.</a:t>
            </a:r>
          </a:p>
          <a:p>
            <a:pPr algn="just"/>
            <a:r>
              <a:rPr lang="uk-UA" dirty="0" smtClean="0">
                <a:solidFill>
                  <a:srgbClr val="002060"/>
                </a:solidFill>
              </a:rPr>
              <a:t>• У гірських районах </a:t>
            </a:r>
            <a:r>
              <a:rPr lang="uk-UA" b="1" dirty="0" smtClean="0">
                <a:solidFill>
                  <a:srgbClr val="FF0000"/>
                </a:solidFill>
              </a:rPr>
              <a:t>Малої Польщі (Татри, Бескиди</a:t>
            </a:r>
            <a:r>
              <a:rPr lang="uk-UA" b="1" dirty="0" smtClean="0">
                <a:solidFill>
                  <a:srgbClr val="002060"/>
                </a:solidFill>
              </a:rPr>
              <a:t>) </a:t>
            </a:r>
            <a:r>
              <a:rPr lang="uk-UA" dirty="0" smtClean="0">
                <a:solidFill>
                  <a:srgbClr val="002060"/>
                </a:solidFill>
              </a:rPr>
              <a:t>популярністю користується тушкована в пиві свинина з додаванням спецій і овочів. З супів жителі району Бескид віддають перевагу «журу» на сироватці і «квасниці» - різновиду </a:t>
            </a:r>
            <a:r>
              <a:rPr lang="uk-UA" dirty="0" err="1" smtClean="0">
                <a:solidFill>
                  <a:srgbClr val="002060"/>
                </a:solidFill>
              </a:rPr>
              <a:t>капусняка</a:t>
            </a:r>
            <a:r>
              <a:rPr lang="uk-UA" dirty="0" smtClean="0">
                <a:solidFill>
                  <a:srgbClr val="002060"/>
                </a:solidFill>
              </a:rPr>
              <a:t> з великою кількістю свинячого м'яса, в тому числі - копченого. Атрибутом кухні польських горян, що живуть в районі </a:t>
            </a:r>
            <a:r>
              <a:rPr lang="uk-UA" dirty="0" err="1" smtClean="0">
                <a:solidFill>
                  <a:srgbClr val="002060"/>
                </a:solidFill>
              </a:rPr>
              <a:t>Татр</a:t>
            </a:r>
            <a:r>
              <a:rPr lang="uk-UA" dirty="0" smtClean="0">
                <a:solidFill>
                  <a:srgbClr val="002060"/>
                </a:solidFill>
              </a:rPr>
              <a:t> і </a:t>
            </a:r>
            <a:r>
              <a:rPr lang="uk-UA" dirty="0" err="1" smtClean="0">
                <a:solidFill>
                  <a:srgbClr val="002060"/>
                </a:solidFill>
              </a:rPr>
              <a:t>Підгалля</a:t>
            </a:r>
            <a:r>
              <a:rPr lang="uk-UA" dirty="0" smtClean="0">
                <a:solidFill>
                  <a:srgbClr val="002060"/>
                </a:solidFill>
              </a:rPr>
              <a:t> є овечі сири «</a:t>
            </a:r>
            <a:r>
              <a:rPr lang="uk-UA" dirty="0" err="1" smtClean="0">
                <a:solidFill>
                  <a:srgbClr val="002060"/>
                </a:solidFill>
              </a:rPr>
              <a:t>бундза</a:t>
            </a:r>
            <a:r>
              <a:rPr lang="uk-UA" dirty="0" smtClean="0">
                <a:solidFill>
                  <a:srgbClr val="002060"/>
                </a:solidFill>
              </a:rPr>
              <a:t>» (пол. </a:t>
            </a:r>
            <a:r>
              <a:rPr lang="en-US" dirty="0" err="1" smtClean="0">
                <a:solidFill>
                  <a:srgbClr val="002060"/>
                </a:solidFill>
              </a:rPr>
              <a:t>bundz</a:t>
            </a:r>
            <a:r>
              <a:rPr lang="en-US" dirty="0" smtClean="0">
                <a:solidFill>
                  <a:srgbClr val="002060"/>
                </a:solidFill>
              </a:rPr>
              <a:t>) </a:t>
            </a:r>
            <a:r>
              <a:rPr lang="uk-UA" dirty="0" smtClean="0">
                <a:solidFill>
                  <a:srgbClr val="002060"/>
                </a:solidFill>
              </a:rPr>
              <a:t>і « </a:t>
            </a:r>
            <a:r>
              <a:rPr lang="uk-UA" dirty="0" err="1" smtClean="0">
                <a:solidFill>
                  <a:srgbClr val="002060"/>
                </a:solidFill>
              </a:rPr>
              <a:t>осципка</a:t>
            </a:r>
            <a:r>
              <a:rPr lang="uk-UA" dirty="0" smtClean="0">
                <a:solidFill>
                  <a:srgbClr val="002060"/>
                </a:solidFill>
              </a:rPr>
              <a:t>», а також печена баранина. У цих місцях також популярна квасниця, приготовлена на бульйоні з свинячої голови, яка подається з </a:t>
            </a:r>
            <a:r>
              <a:rPr lang="uk-UA" dirty="0" err="1" smtClean="0">
                <a:solidFill>
                  <a:srgbClr val="002060"/>
                </a:solidFill>
              </a:rPr>
              <a:t>гарячею</a:t>
            </a:r>
            <a:r>
              <a:rPr lang="uk-UA" dirty="0" smtClean="0">
                <a:solidFill>
                  <a:srgbClr val="002060"/>
                </a:solidFill>
              </a:rPr>
              <a:t> відварною картоплею, укладених в окремий глибокий посуд.</a:t>
            </a:r>
          </a:p>
          <a:p>
            <a:pPr algn="just"/>
            <a:r>
              <a:rPr lang="uk-UA" dirty="0" smtClean="0">
                <a:solidFill>
                  <a:srgbClr val="002060"/>
                </a:solidFill>
              </a:rPr>
              <a:t>• </a:t>
            </a:r>
            <a:r>
              <a:rPr lang="uk-UA" b="1" dirty="0" smtClean="0">
                <a:solidFill>
                  <a:srgbClr val="FF0000"/>
                </a:solidFill>
              </a:rPr>
              <a:t>Мазурська та </a:t>
            </a:r>
            <a:r>
              <a:rPr lang="uk-UA" b="1" dirty="0" err="1" smtClean="0">
                <a:solidFill>
                  <a:srgbClr val="FF0000"/>
                </a:solidFill>
              </a:rPr>
              <a:t>померанська</a:t>
            </a:r>
            <a:r>
              <a:rPr lang="uk-UA" b="1" dirty="0" smtClean="0">
                <a:solidFill>
                  <a:srgbClr val="FF0000"/>
                </a:solidFill>
              </a:rPr>
              <a:t> </a:t>
            </a:r>
            <a:r>
              <a:rPr lang="uk-UA" dirty="0" smtClean="0">
                <a:solidFill>
                  <a:srgbClr val="002060"/>
                </a:solidFill>
              </a:rPr>
              <a:t>кухня знамениті своїми рибними супами (пол. </a:t>
            </a:r>
            <a:r>
              <a:rPr lang="en-US" dirty="0" err="1" smtClean="0">
                <a:solidFill>
                  <a:srgbClr val="002060"/>
                </a:solidFill>
              </a:rPr>
              <a:t>zupa</a:t>
            </a:r>
            <a:r>
              <a:rPr lang="en-US" dirty="0" smtClean="0">
                <a:solidFill>
                  <a:srgbClr val="002060"/>
                </a:solidFill>
              </a:rPr>
              <a:t> </a:t>
            </a:r>
            <a:r>
              <a:rPr lang="en-US" dirty="0" err="1" smtClean="0">
                <a:solidFill>
                  <a:srgbClr val="002060"/>
                </a:solidFill>
              </a:rPr>
              <a:t>rybna</a:t>
            </a:r>
            <a:r>
              <a:rPr lang="en-US"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726708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26745" y="188640"/>
            <a:ext cx="6878806" cy="584775"/>
          </a:xfrm>
          <a:prstGeom prst="rect">
            <a:avLst/>
          </a:prstGeom>
          <a:noFill/>
        </p:spPr>
        <p:txBody>
          <a:bodyPr wrap="none" lIns="91440" tIns="45720" rIns="91440" bIns="45720">
            <a:spAutoFit/>
          </a:bodyPr>
          <a:lstStyle/>
          <a:p>
            <a:pPr algn="ctr"/>
            <a:r>
              <a:rPr lang="ru-RU"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Різноманітність</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польської</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кухні</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Прямоугольник 4"/>
          <p:cNvSpPr/>
          <p:nvPr/>
        </p:nvSpPr>
        <p:spPr>
          <a:xfrm>
            <a:off x="154806" y="980728"/>
            <a:ext cx="8784976" cy="5632311"/>
          </a:xfrm>
          <a:prstGeom prst="rect">
            <a:avLst/>
          </a:prstGeom>
        </p:spPr>
        <p:txBody>
          <a:bodyPr wrap="square">
            <a:spAutoFit/>
          </a:bodyPr>
          <a:lstStyle/>
          <a:p>
            <a:r>
              <a:rPr lang="uk-UA" sz="1600" b="1" i="1" dirty="0" err="1" smtClean="0"/>
              <a:t>„</a:t>
            </a:r>
            <a:r>
              <a:rPr lang="uk-UA" sz="1600" b="1" i="1" dirty="0" err="1" smtClean="0">
                <a:latin typeface="Times New Roman" pitchFamily="18" charset="0"/>
                <a:cs typeface="Times New Roman" pitchFamily="18" charset="0"/>
              </a:rPr>
              <a:t>Гість</a:t>
            </a:r>
            <a:r>
              <a:rPr lang="uk-UA" sz="1600" b="1" i="1" dirty="0" smtClean="0">
                <a:latin typeface="Times New Roman" pitchFamily="18" charset="0"/>
                <a:cs typeface="Times New Roman" pitchFamily="18" charset="0"/>
              </a:rPr>
              <a:t> до хати – Господь у хату”. </a:t>
            </a:r>
            <a:r>
              <a:rPr lang="uk-UA" sz="1600" dirty="0" smtClean="0">
                <a:solidFill>
                  <a:srgbClr val="002060"/>
                </a:solidFill>
                <a:latin typeface="Times New Roman" pitchFamily="18" charset="0"/>
                <a:cs typeface="Times New Roman" pitchFamily="18" charset="0"/>
              </a:rPr>
              <a:t>Там зустрічають своїх гостей поляки і обов’язково щедро пригощають. Важко справжньому гурману відірватись від того столу, від його найкращих, найсмачніших страв. У польській кухні ви відчуєте і витончену французьку елегантність, що прийшла з першим обраним монархом з династії Валуа, і загадковий шелест литовських лісів, і солодкий смак страв, приготованих при світлі давно згаслих шабашних свічок, і подих дикого степового вітру та стукіт копит татарських коней. Та традиційна кухня Польщі навіть, здавалось, стравам іноземного походження зуміла надати власного неповторного смаку. А скільки є автентичних польських страв!</a:t>
            </a:r>
          </a:p>
          <a:p>
            <a:r>
              <a:rPr lang="uk-UA" sz="1400" dirty="0" smtClean="0">
                <a:solidFill>
                  <a:srgbClr val="002060"/>
                </a:solidFill>
                <a:latin typeface="Times New Roman" pitchFamily="18" charset="0"/>
                <a:cs typeface="Times New Roman" pitchFamily="18" charset="0"/>
              </a:rPr>
              <a:t>	                                                     </a:t>
            </a:r>
            <a:r>
              <a:rPr lang="uk-UA" b="1" i="1" dirty="0" smtClean="0">
                <a:latin typeface="Times New Roman" pitchFamily="18" charset="0"/>
                <a:cs typeface="Times New Roman" pitchFamily="18" charset="0"/>
              </a:rPr>
              <a:t>Фляки</a:t>
            </a:r>
            <a:r>
              <a:rPr lang="uk-UA" b="1" i="1" dirty="0" smtClean="0">
                <a:solidFill>
                  <a:srgbClr val="002060"/>
                </a:solidFill>
                <a:latin typeface="Times New Roman" pitchFamily="18" charset="0"/>
                <a:cs typeface="Times New Roman" pitchFamily="18" charset="0"/>
              </a:rPr>
              <a:t> </a:t>
            </a:r>
          </a:p>
          <a:p>
            <a:endParaRPr lang="uk-UA" sz="1400" b="1" i="1" dirty="0" smtClean="0">
              <a:solidFill>
                <a:srgbClr val="002060"/>
              </a:solidFill>
              <a:latin typeface="Times New Roman" pitchFamily="18" charset="0"/>
              <a:cs typeface="Times New Roman" pitchFamily="18" charset="0"/>
            </a:endParaRPr>
          </a:p>
          <a:p>
            <a:endParaRPr lang="uk-UA" sz="1400" b="1" i="1" dirty="0">
              <a:solidFill>
                <a:srgbClr val="002060"/>
              </a:solidFill>
              <a:latin typeface="Times New Roman" pitchFamily="18" charset="0"/>
              <a:cs typeface="Times New Roman" pitchFamily="18" charset="0"/>
            </a:endParaRPr>
          </a:p>
          <a:p>
            <a:endParaRPr lang="uk-UA" sz="1400" b="1" i="1" dirty="0">
              <a:solidFill>
                <a:srgbClr val="002060"/>
              </a:solidFill>
              <a:latin typeface="Times New Roman" pitchFamily="18" charset="0"/>
              <a:cs typeface="Times New Roman" pitchFamily="18" charset="0"/>
            </a:endParaRPr>
          </a:p>
          <a:p>
            <a:endParaRPr lang="uk-UA" sz="1400" b="1" i="1" dirty="0" smtClean="0">
              <a:solidFill>
                <a:srgbClr val="002060"/>
              </a:solidFill>
              <a:latin typeface="Times New Roman" pitchFamily="18" charset="0"/>
              <a:cs typeface="Times New Roman" pitchFamily="18" charset="0"/>
            </a:endParaRPr>
          </a:p>
          <a:p>
            <a:r>
              <a:rPr lang="uk-UA" sz="1400" dirty="0" smtClean="0">
                <a:solidFill>
                  <a:srgbClr val="002060"/>
                </a:solidFill>
                <a:latin typeface="Times New Roman" pitchFamily="18" charset="0"/>
                <a:cs typeface="Times New Roman" pitchFamily="18" charset="0"/>
              </a:rPr>
              <a:t>	</a:t>
            </a:r>
          </a:p>
          <a:p>
            <a:endParaRPr lang="uk-UA" sz="1400" dirty="0">
              <a:solidFill>
                <a:srgbClr val="002060"/>
              </a:solidFill>
              <a:latin typeface="Times New Roman" pitchFamily="18" charset="0"/>
              <a:cs typeface="Times New Roman" pitchFamily="18" charset="0"/>
            </a:endParaRPr>
          </a:p>
          <a:p>
            <a:r>
              <a:rPr lang="uk-UA" sz="1400" dirty="0" smtClean="0">
                <a:solidFill>
                  <a:srgbClr val="002060"/>
                </a:solidFill>
                <a:latin typeface="Times New Roman" pitchFamily="18" charset="0"/>
                <a:cs typeface="Times New Roman" pitchFamily="18" charset="0"/>
              </a:rPr>
              <a:t>	</a:t>
            </a:r>
            <a:r>
              <a:rPr lang="uk-UA" sz="1600" dirty="0" smtClean="0">
                <a:solidFill>
                  <a:srgbClr val="002060"/>
                </a:solidFill>
                <a:latin typeface="Times New Roman" pitchFamily="18" charset="0"/>
                <a:cs typeface="Times New Roman" pitchFamily="18" charset="0"/>
              </a:rPr>
              <a:t>Коли мешканці Варшави хочуть пообідати, як «польські королі», вони йдуть у ресторан з написом: «Сьогодні у нас фляки». Фляки – це одна із польських особливостей. Є поляки, які їх надзвичайно обожнюють і ніжно називають «</a:t>
            </a:r>
            <a:r>
              <a:rPr lang="uk-UA" sz="1600" dirty="0" err="1" smtClean="0">
                <a:solidFill>
                  <a:srgbClr val="002060"/>
                </a:solidFill>
                <a:latin typeface="Times New Roman" pitchFamily="18" charset="0"/>
                <a:cs typeface="Times New Roman" pitchFamily="18" charset="0"/>
              </a:rPr>
              <a:t>флячками</a:t>
            </a:r>
            <a:r>
              <a:rPr lang="uk-UA" sz="1600" dirty="0" smtClean="0">
                <a:solidFill>
                  <a:srgbClr val="002060"/>
                </a:solidFill>
                <a:latin typeface="Times New Roman" pitchFamily="18" charset="0"/>
                <a:cs typeface="Times New Roman" pitchFamily="18" charset="0"/>
              </a:rPr>
              <a:t>», але є й чимало таких, що нізащо «цього» не скуштують. У світовому рейтингу найбільш… </a:t>
            </a:r>
            <a:r>
              <a:rPr lang="uk-UA" sz="1600" dirty="0" err="1" smtClean="0">
                <a:solidFill>
                  <a:srgbClr val="002060"/>
                </a:solidFill>
                <a:latin typeface="Times New Roman" pitchFamily="18" charset="0"/>
                <a:cs typeface="Times New Roman" pitchFamily="18" charset="0"/>
              </a:rPr>
              <a:t>гм</a:t>
            </a:r>
            <a:r>
              <a:rPr lang="uk-UA" sz="1600" dirty="0" smtClean="0">
                <a:solidFill>
                  <a:srgbClr val="002060"/>
                </a:solidFill>
                <a:latin typeface="Times New Roman" pitchFamily="18" charset="0"/>
                <a:cs typeface="Times New Roman" pitchFamily="18" charset="0"/>
              </a:rPr>
              <a:t>… огидних страв, ця польська </a:t>
            </a:r>
            <a:r>
              <a:rPr lang="uk-UA" sz="1600" dirty="0" err="1" smtClean="0">
                <a:solidFill>
                  <a:srgbClr val="002060"/>
                </a:solidFill>
                <a:latin typeface="Times New Roman" pitchFamily="18" charset="0"/>
                <a:cs typeface="Times New Roman" pitchFamily="18" charset="0"/>
              </a:rPr>
              <a:t>зупка</a:t>
            </a:r>
            <a:r>
              <a:rPr lang="uk-UA" sz="1600" dirty="0" smtClean="0">
                <a:solidFill>
                  <a:srgbClr val="002060"/>
                </a:solidFill>
                <a:latin typeface="Times New Roman" pitchFamily="18" charset="0"/>
                <a:cs typeface="Times New Roman" pitchFamily="18" charset="0"/>
              </a:rPr>
              <a:t> займає 11 місце згори. Але готується досить просто (єдине що потребує багато різноманітних приправ), а смакує… ну, власне, спробуйте, як смакує. Якщо вам до смаку рубець – частина коров’ячого шлунку, якщо ви полюбляєте субпродукти, то цей пікантний суп вам сподобається</a:t>
            </a:r>
            <a:r>
              <a:rPr lang="uk-UA" sz="1400" dirty="0" smtClean="0">
                <a:solidFill>
                  <a:srgbClr val="002060"/>
                </a:solidFill>
                <a:latin typeface="Times New Roman" pitchFamily="18" charset="0"/>
                <a:cs typeface="Times New Roman" pitchFamily="18" charset="0"/>
              </a:rPr>
              <a:t>.</a:t>
            </a:r>
          </a:p>
          <a:p>
            <a:endParaRPr lang="uk-UA" dirty="0">
              <a:solidFill>
                <a:srgbClr val="0000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96952"/>
            <a:ext cx="1978388" cy="144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148" y="2899776"/>
            <a:ext cx="2286000" cy="159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110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260648"/>
            <a:ext cx="8856984" cy="6924973"/>
          </a:xfrm>
          <a:prstGeom prst="rect">
            <a:avLst/>
          </a:prstGeom>
        </p:spPr>
        <p:txBody>
          <a:bodyPr wrap="square">
            <a:spAutoFit/>
          </a:bodyPr>
          <a:lstStyle/>
          <a:p>
            <a:pPr algn="just"/>
            <a:r>
              <a:rPr lang="uk-UA" sz="1400" dirty="0" smtClean="0">
                <a:latin typeface="Times New Roman" pitchFamily="18" charset="0"/>
                <a:cs typeface="Times New Roman" pitchFamily="18" charset="0"/>
              </a:rPr>
              <a:t>	                                                  </a:t>
            </a:r>
            <a:r>
              <a:rPr lang="uk-UA" sz="2000" b="1" i="1" dirty="0" err="1" smtClean="0">
                <a:latin typeface="Times New Roman" pitchFamily="18" charset="0"/>
                <a:cs typeface="Times New Roman" pitchFamily="18" charset="0"/>
              </a:rPr>
              <a:t>Журек</a:t>
            </a:r>
            <a:r>
              <a:rPr lang="uk-UA" sz="1400" b="1" i="1" dirty="0" smtClean="0">
                <a:latin typeface="Times New Roman" pitchFamily="18" charset="0"/>
                <a:cs typeface="Times New Roman" pitchFamily="18" charset="0"/>
              </a:rPr>
              <a:t> </a:t>
            </a:r>
          </a:p>
          <a:p>
            <a:pPr algn="just"/>
            <a:endParaRPr lang="uk-UA" sz="1400" b="1" i="1" dirty="0" smtClean="0">
              <a:latin typeface="Times New Roman" pitchFamily="18" charset="0"/>
              <a:cs typeface="Times New Roman" pitchFamily="18" charset="0"/>
            </a:endParaRPr>
          </a:p>
          <a:p>
            <a:pPr algn="just"/>
            <a:endParaRPr lang="uk-UA" sz="1400" b="1" i="1" dirty="0">
              <a:latin typeface="Times New Roman" pitchFamily="18" charset="0"/>
              <a:cs typeface="Times New Roman" pitchFamily="18" charset="0"/>
            </a:endParaRPr>
          </a:p>
          <a:p>
            <a:pPr algn="just"/>
            <a:endParaRPr lang="uk-UA" sz="1400" b="1" i="1" dirty="0">
              <a:latin typeface="Times New Roman" pitchFamily="18" charset="0"/>
              <a:cs typeface="Times New Roman" pitchFamily="18" charset="0"/>
            </a:endParaRPr>
          </a:p>
          <a:p>
            <a:pPr algn="just"/>
            <a:endParaRPr lang="uk-UA" sz="1400" b="1" i="1" dirty="0" smtClean="0">
              <a:latin typeface="Times New Roman" pitchFamily="18" charset="0"/>
              <a:cs typeface="Times New Roman" pitchFamily="18" charset="0"/>
            </a:endParaRPr>
          </a:p>
          <a:p>
            <a:pPr algn="just"/>
            <a:endParaRPr lang="uk-UA" sz="1400" b="1" i="1" dirty="0" smtClean="0">
              <a:latin typeface="Times New Roman" pitchFamily="18" charset="0"/>
              <a:cs typeface="Times New Roman" pitchFamily="18" charset="0"/>
            </a:endParaRPr>
          </a:p>
          <a:p>
            <a:pPr algn="just"/>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Журек</a:t>
            </a:r>
            <a:r>
              <a:rPr lang="uk-UA" sz="1400" dirty="0" smtClean="0">
                <a:latin typeface="Times New Roman" pitchFamily="18" charset="0"/>
                <a:cs typeface="Times New Roman" pitchFamily="18" charset="0"/>
              </a:rPr>
              <a:t>” готує кожна польська родина, та рецептів його приготування стільки ж, скільки і регіонів», — розповідає пан </a:t>
            </a:r>
            <a:r>
              <a:rPr lang="uk-UA" sz="1400" dirty="0" err="1" smtClean="0">
                <a:latin typeface="Times New Roman" pitchFamily="18" charset="0"/>
                <a:cs typeface="Times New Roman" pitchFamily="18" charset="0"/>
              </a:rPr>
              <a:t>Влодзімеж</a:t>
            </a: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Щурек</a:t>
            </a:r>
            <a:r>
              <a:rPr lang="uk-UA" sz="1400" dirty="0" smtClean="0">
                <a:latin typeface="Times New Roman" pitchFamily="18" charset="0"/>
                <a:cs typeface="Times New Roman" pitchFamily="18" charset="0"/>
              </a:rPr>
              <a:t>. Цей виключно польський суп часто називають </a:t>
            </a:r>
            <a:r>
              <a:rPr lang="uk-UA" sz="1400" dirty="0" err="1" smtClean="0">
                <a:latin typeface="Times New Roman" pitchFamily="18" charset="0"/>
                <a:cs typeface="Times New Roman" pitchFamily="18" charset="0"/>
              </a:rPr>
              <a:t>„супом</a:t>
            </a:r>
            <a:r>
              <a:rPr lang="uk-UA" sz="1400" dirty="0" smtClean="0">
                <a:latin typeface="Times New Roman" pitchFamily="18" charset="0"/>
                <a:cs typeface="Times New Roman" pitchFamily="18" charset="0"/>
              </a:rPr>
              <a:t> вчорашнього дня”, добрим на похмілля. </a:t>
            </a:r>
            <a:r>
              <a:rPr lang="uk-UA" sz="1400" dirty="0" err="1" smtClean="0">
                <a:latin typeface="Times New Roman" pitchFamily="18" charset="0"/>
                <a:cs typeface="Times New Roman" pitchFamily="18" charset="0"/>
              </a:rPr>
              <a:t>„Хто</a:t>
            </a:r>
            <a:r>
              <a:rPr lang="uk-UA" sz="1400" dirty="0" smtClean="0">
                <a:latin typeface="Times New Roman" pitchFamily="18" charset="0"/>
                <a:cs typeface="Times New Roman" pitchFamily="18" charset="0"/>
              </a:rPr>
              <a:t> знає, що таке «вудка </a:t>
            </a:r>
            <a:r>
              <a:rPr lang="uk-UA" sz="1400" dirty="0" err="1" smtClean="0">
                <a:latin typeface="Times New Roman" pitchFamily="18" charset="0"/>
                <a:cs typeface="Times New Roman" pitchFamily="18" charset="0"/>
              </a:rPr>
              <a:t>виборова</a:t>
            </a:r>
            <a:r>
              <a:rPr lang="uk-UA" sz="1400" dirty="0" smtClean="0">
                <a:latin typeface="Times New Roman" pitchFamily="18" charset="0"/>
                <a:cs typeface="Times New Roman" pitchFamily="18" charset="0"/>
              </a:rPr>
              <a:t>», той знає, що таке «</a:t>
            </a:r>
            <a:r>
              <a:rPr lang="uk-UA" sz="1400" dirty="0" err="1" smtClean="0">
                <a:latin typeface="Times New Roman" pitchFamily="18" charset="0"/>
                <a:cs typeface="Times New Roman" pitchFamily="18" charset="0"/>
              </a:rPr>
              <a:t>журек</a:t>
            </a:r>
            <a:r>
              <a:rPr lang="uk-UA" sz="1400" dirty="0" smtClean="0">
                <a:latin typeface="Times New Roman" pitchFamily="18" charset="0"/>
                <a:cs typeface="Times New Roman" pitchFamily="18" charset="0"/>
              </a:rPr>
              <a:t> ставропольський», - посміхається Олена Бондаренко, прес-менеджер польського туристичного офісу. Основним компонентом до </a:t>
            </a:r>
            <a:r>
              <a:rPr lang="uk-UA" sz="1400" dirty="0" err="1" smtClean="0">
                <a:latin typeface="Times New Roman" pitchFamily="18" charset="0"/>
                <a:cs typeface="Times New Roman" pitchFamily="18" charset="0"/>
              </a:rPr>
              <a:t>журку</a:t>
            </a:r>
            <a:r>
              <a:rPr lang="uk-UA" sz="1400" dirty="0" smtClean="0">
                <a:latin typeface="Times New Roman" pitchFamily="18" charset="0"/>
                <a:cs typeface="Times New Roman" pitchFamily="18" charset="0"/>
              </a:rPr>
              <a:t> є закваска з житнього борошна, яка продається у будь-якій крамниці Польщі. Її додають до теплого наваристого м’ясного бульйону. А далі фантазія кожної господині безмежна, чи обмежується вмістом холодильника. За звичай, у тарілку додають половинки вареного яйця та білу </a:t>
            </a:r>
            <a:r>
              <a:rPr lang="uk-UA" sz="1400" dirty="0" err="1" smtClean="0">
                <a:latin typeface="Times New Roman" pitchFamily="18" charset="0"/>
                <a:cs typeface="Times New Roman" pitchFamily="18" charset="0"/>
              </a:rPr>
              <a:t>напівкопчену</a:t>
            </a:r>
            <a:r>
              <a:rPr lang="uk-UA" sz="1400" dirty="0" smtClean="0">
                <a:latin typeface="Times New Roman" pitchFamily="18" charset="0"/>
                <a:cs typeface="Times New Roman" pitchFamily="18" charset="0"/>
              </a:rPr>
              <a:t> ковбаску. Смак - неймовірний, неповторний і дещо неочікуваний, кисло-солодкий, з перчинкою. За сіренькою зовнішністю сховалась вся веселка смаків. Аромат домашнього хліба, який бабуся щойно вийняла з печі. А який поживний!</a:t>
            </a:r>
          </a:p>
          <a:p>
            <a:pPr algn="just"/>
            <a:r>
              <a:rPr lang="uk-UA" sz="1400" b="1" dirty="0" smtClean="0">
                <a:latin typeface="Times New Roman" pitchFamily="18" charset="0"/>
                <a:cs typeface="Times New Roman" pitchFamily="18" charset="0"/>
              </a:rPr>
              <a:t>                        </a:t>
            </a:r>
          </a:p>
          <a:p>
            <a:pPr algn="just"/>
            <a:endParaRPr lang="uk-UA" sz="1400" b="1" dirty="0">
              <a:latin typeface="Times New Roman" pitchFamily="18" charset="0"/>
              <a:cs typeface="Times New Roman" pitchFamily="18" charset="0"/>
            </a:endParaRPr>
          </a:p>
          <a:p>
            <a:pPr algn="just"/>
            <a:endParaRPr lang="uk-UA" sz="1400" b="1" dirty="0" smtClean="0">
              <a:latin typeface="Times New Roman" pitchFamily="18" charset="0"/>
              <a:cs typeface="Times New Roman" pitchFamily="18" charset="0"/>
            </a:endParaRPr>
          </a:p>
          <a:p>
            <a:pPr algn="just"/>
            <a:r>
              <a:rPr lang="uk-UA" sz="1400" b="1" dirty="0">
                <a:latin typeface="Times New Roman" pitchFamily="18" charset="0"/>
                <a:cs typeface="Times New Roman" pitchFamily="18" charset="0"/>
              </a:rPr>
              <a:t> </a:t>
            </a:r>
            <a:r>
              <a:rPr lang="uk-UA" sz="1400" b="1" dirty="0" smtClean="0">
                <a:latin typeface="Times New Roman" pitchFamily="18" charset="0"/>
                <a:cs typeface="Times New Roman" pitchFamily="18" charset="0"/>
              </a:rPr>
              <a:t>                                                         </a:t>
            </a:r>
            <a:r>
              <a:rPr lang="uk-UA" b="1" dirty="0" smtClean="0">
                <a:latin typeface="Times New Roman" pitchFamily="18" charset="0"/>
                <a:cs typeface="Times New Roman" pitchFamily="18" charset="0"/>
              </a:rPr>
              <a:t>Питний </a:t>
            </a:r>
            <a:r>
              <a:rPr lang="uk-UA" b="1" dirty="0">
                <a:latin typeface="Times New Roman" pitchFamily="18" charset="0"/>
                <a:cs typeface="Times New Roman" pitchFamily="18" charset="0"/>
              </a:rPr>
              <a:t>мед</a:t>
            </a:r>
            <a:r>
              <a:rPr lang="uk-UA" dirty="0">
                <a:latin typeface="Times New Roman" pitchFamily="18" charset="0"/>
                <a:cs typeface="Times New Roman" pitchFamily="18" charset="0"/>
              </a:rPr>
              <a:t> </a:t>
            </a:r>
          </a:p>
          <a:p>
            <a:pPr algn="just"/>
            <a:endParaRPr lang="uk-UA" sz="1400" dirty="0" smtClean="0">
              <a:latin typeface="Times New Roman" pitchFamily="18" charset="0"/>
              <a:cs typeface="Times New Roman" pitchFamily="18" charset="0"/>
            </a:endParaRPr>
          </a:p>
          <a:p>
            <a:pPr algn="just"/>
            <a:endParaRPr lang="uk-UA" sz="1400" dirty="0">
              <a:latin typeface="Times New Roman" pitchFamily="18" charset="0"/>
              <a:cs typeface="Times New Roman" pitchFamily="18" charset="0"/>
            </a:endParaRPr>
          </a:p>
          <a:p>
            <a:pPr algn="just"/>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Як припав до </a:t>
            </a:r>
            <a:r>
              <a:rPr lang="uk-UA" sz="1400" dirty="0" err="1">
                <a:latin typeface="Times New Roman" pitchFamily="18" charset="0"/>
                <a:cs typeface="Times New Roman" pitchFamily="18" charset="0"/>
              </a:rPr>
              <a:t>медовухи</a:t>
            </a:r>
            <a:r>
              <a:rPr lang="uk-UA" sz="1400" dirty="0">
                <a:latin typeface="Times New Roman" pitchFamily="18" charset="0"/>
                <a:cs typeface="Times New Roman" pitchFamily="18" charset="0"/>
              </a:rPr>
              <a:t>, то не відтягнеш і за вуха». У польській середньовічній кухні були два алкогольні напої – питний мед і пиво. Питний мед вважався дорогим і шляхетним напоєм, якість та міцність якого залежали від часу вистоювання та співвідношення води і меду. Приготування меду – тривала процедура. Бочку з медом треба було приготувати, дати кілька місяців побродити і… надовго про неї забути. Ще краще – закопати. Найпростіші – </a:t>
            </a:r>
            <a:r>
              <a:rPr lang="uk-UA" sz="1400" dirty="0" err="1">
                <a:latin typeface="Times New Roman" pitchFamily="18" charset="0"/>
                <a:cs typeface="Times New Roman" pitchFamily="18" charset="0"/>
              </a:rPr>
              <a:t>четверняки</a:t>
            </a:r>
            <a:r>
              <a:rPr lang="uk-UA" sz="1400" dirty="0">
                <a:latin typeface="Times New Roman" pitchFamily="18" charset="0"/>
                <a:cs typeface="Times New Roman" pitchFamily="18" charset="0"/>
              </a:rPr>
              <a:t> – повинні відлежатися 6-8 місяців, </a:t>
            </a:r>
            <a:r>
              <a:rPr lang="uk-UA" sz="1400" dirty="0" err="1">
                <a:latin typeface="Times New Roman" pitchFamily="18" charset="0"/>
                <a:cs typeface="Times New Roman" pitchFamily="18" charset="0"/>
              </a:rPr>
              <a:t>трійняк</a:t>
            </a:r>
            <a:r>
              <a:rPr lang="uk-UA" sz="1400" dirty="0">
                <a:latin typeface="Times New Roman" pitchFamily="18" charset="0"/>
                <a:cs typeface="Times New Roman" pitchFamily="18" charset="0"/>
              </a:rPr>
              <a:t> – від 1,5 року до 4 років, а </a:t>
            </a:r>
            <a:r>
              <a:rPr lang="uk-UA" sz="1400" dirty="0" err="1">
                <a:latin typeface="Times New Roman" pitchFamily="18" charset="0"/>
                <a:cs typeface="Times New Roman" pitchFamily="18" charset="0"/>
              </a:rPr>
              <a:t>півторак</a:t>
            </a:r>
            <a:r>
              <a:rPr lang="uk-UA" sz="1400" dirty="0">
                <a:latin typeface="Times New Roman" pitchFamily="18" charset="0"/>
                <a:cs typeface="Times New Roman" pitchFamily="18" charset="0"/>
              </a:rPr>
              <a:t> буде добрим після 10 років. Кажуть, у старовину траплялися ексклюзивні </a:t>
            </a:r>
            <a:r>
              <a:rPr lang="uk-UA" sz="1400" dirty="0" err="1">
                <a:latin typeface="Times New Roman" pitchFamily="18" charset="0"/>
                <a:cs typeface="Times New Roman" pitchFamily="18" charset="0"/>
              </a:rPr>
              <a:t>меди</a:t>
            </a:r>
            <a:r>
              <a:rPr lang="uk-UA" sz="1400" dirty="0">
                <a:latin typeface="Times New Roman" pitchFamily="18" charset="0"/>
                <a:cs typeface="Times New Roman" pitchFamily="18" charset="0"/>
              </a:rPr>
              <a:t>, яким було понад 40 років! Всупереч очікуванням, типовий питний мед не є густим та солодким лікером. Це рідкий напій, який легко ллється і легко п’ється. Смак нагадує солодкі вина, однак не є </a:t>
            </a:r>
            <a:r>
              <a:rPr lang="uk-UA" sz="1400" dirty="0" err="1">
                <a:latin typeface="Times New Roman" pitchFamily="18" charset="0"/>
                <a:cs typeface="Times New Roman" pitchFamily="18" charset="0"/>
              </a:rPr>
              <a:t>приторно</a:t>
            </a:r>
            <a:r>
              <a:rPr lang="uk-UA" sz="1400" dirty="0">
                <a:latin typeface="Times New Roman" pitchFamily="18" charset="0"/>
                <a:cs typeface="Times New Roman" pitchFamily="18" charset="0"/>
              </a:rPr>
              <a:t> солодкими і має легку природну </a:t>
            </a:r>
            <a:r>
              <a:rPr lang="uk-UA" sz="1400" dirty="0" err="1">
                <a:latin typeface="Times New Roman" pitchFamily="18" charset="0"/>
                <a:cs typeface="Times New Roman" pitchFamily="18" charset="0"/>
              </a:rPr>
              <a:t>гірчинку</a:t>
            </a:r>
            <a:r>
              <a:rPr lang="uk-UA" sz="1400" dirty="0">
                <a:latin typeface="Times New Roman" pitchFamily="18" charset="0"/>
                <a:cs typeface="Times New Roman" pitchFamily="18" charset="0"/>
              </a:rPr>
              <a:t>. Неповторний аромат, приємний, ніжний смак, а за якусь мить блаженна легкість огортає тебе...</a:t>
            </a:r>
          </a:p>
          <a:p>
            <a:pPr algn="just"/>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73016"/>
            <a:ext cx="1811337" cy="125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498" y="176659"/>
            <a:ext cx="2353444" cy="138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776" y="33197"/>
            <a:ext cx="3152369" cy="152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92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008" y="117693"/>
            <a:ext cx="8928992" cy="6894195"/>
          </a:xfrm>
          <a:prstGeom prst="rect">
            <a:avLst/>
          </a:prstGeom>
        </p:spPr>
        <p:txBody>
          <a:bodyPr wrap="square">
            <a:spAutoFit/>
          </a:bodyPr>
          <a:lstStyle/>
          <a:p>
            <a:r>
              <a:rPr lang="uk-UA" sz="1400" b="1" dirty="0" smtClean="0">
                <a:latin typeface="Times New Roman" pitchFamily="18" charset="0"/>
                <a:cs typeface="Times New Roman" pitchFamily="18" charset="0"/>
              </a:rPr>
              <a:t>                </a:t>
            </a:r>
            <a:r>
              <a:rPr lang="uk-UA" b="1" i="1" dirty="0" err="1" smtClean="0">
                <a:latin typeface="Times New Roman" pitchFamily="18" charset="0"/>
                <a:cs typeface="Times New Roman" pitchFamily="18" charset="0"/>
              </a:rPr>
              <a:t>Кремувка</a:t>
            </a:r>
            <a:r>
              <a:rPr lang="uk-UA" b="1" i="1" dirty="0" smtClean="0">
                <a:latin typeface="Times New Roman" pitchFamily="18" charset="0"/>
                <a:cs typeface="Times New Roman" pitchFamily="18" charset="0"/>
              </a:rPr>
              <a:t> </a:t>
            </a:r>
            <a:r>
              <a:rPr lang="uk-UA" b="1" i="1" dirty="0" err="1">
                <a:latin typeface="Times New Roman" pitchFamily="18" charset="0"/>
                <a:cs typeface="Times New Roman" pitchFamily="18" charset="0"/>
              </a:rPr>
              <a:t>папєжська</a:t>
            </a:r>
            <a:r>
              <a:rPr lang="uk-UA" sz="1400" dirty="0">
                <a:latin typeface="Times New Roman" pitchFamily="18" charset="0"/>
                <a:cs typeface="Times New Roman" pitchFamily="18" charset="0"/>
              </a:rPr>
              <a:t> </a:t>
            </a:r>
            <a:endParaRPr lang="uk-UA" sz="1400" dirty="0" smtClean="0">
              <a:latin typeface="Times New Roman" pitchFamily="18" charset="0"/>
              <a:cs typeface="Times New Roman" pitchFamily="18" charset="0"/>
            </a:endParaRPr>
          </a:p>
          <a:p>
            <a:endParaRPr lang="uk-UA" sz="1400" dirty="0">
              <a:latin typeface="Times New Roman" pitchFamily="18" charset="0"/>
              <a:cs typeface="Times New Roman" pitchFamily="18" charset="0"/>
            </a:endParaRPr>
          </a:p>
          <a:p>
            <a:endParaRPr lang="uk-UA" sz="1400" dirty="0" smtClean="0">
              <a:latin typeface="Times New Roman" pitchFamily="18" charset="0"/>
              <a:cs typeface="Times New Roman" pitchFamily="18" charset="0"/>
            </a:endParaRPr>
          </a:p>
          <a:p>
            <a:endParaRPr lang="uk-UA" sz="1400" dirty="0">
              <a:latin typeface="Times New Roman" pitchFamily="18" charset="0"/>
              <a:cs typeface="Times New Roman" pitchFamily="18" charset="0"/>
            </a:endParaRPr>
          </a:p>
          <a:p>
            <a:pPr algn="just"/>
            <a:r>
              <a:rPr lang="uk-UA" sz="1400" dirty="0" smtClean="0">
                <a:latin typeface="Times New Roman" pitchFamily="18" charset="0"/>
                <a:cs typeface="Times New Roman" pitchFamily="18" charset="0"/>
              </a:rPr>
              <a:t>	Досить </a:t>
            </a:r>
            <a:r>
              <a:rPr lang="uk-UA" sz="1400" dirty="0">
                <a:latin typeface="Times New Roman" pitchFamily="18" charset="0"/>
                <a:cs typeface="Times New Roman" pitchFamily="18" charset="0"/>
              </a:rPr>
              <a:t>рідко трапляється, що одна, випадково сказана фраза, може зробити неймовірно популярним звичайне тістечко. Якось, під час візиту Папи Римського Іоанна Павла ІІ у червні 1999 року до Польщі, він згадував своє дитинство і юність у рідному місті </a:t>
            </a:r>
            <a:r>
              <a:rPr lang="uk-UA" sz="1400" dirty="0" err="1">
                <a:latin typeface="Times New Roman" pitchFamily="18" charset="0"/>
                <a:cs typeface="Times New Roman" pitchFamily="18" charset="0"/>
              </a:rPr>
              <a:t>Вадовіце</a:t>
            </a:r>
            <a:r>
              <a:rPr lang="uk-UA" sz="1400" dirty="0">
                <a:latin typeface="Times New Roman" pitchFamily="18" charset="0"/>
                <a:cs typeface="Times New Roman" pitchFamily="18" charset="0"/>
              </a:rPr>
              <a:t>. У приватній бесіді він згадав, як після занять з друзями часто ходив у кондитерську на ринку </a:t>
            </a:r>
            <a:r>
              <a:rPr lang="uk-UA" sz="1400" dirty="0" err="1">
                <a:latin typeface="Times New Roman" pitchFamily="18" charset="0"/>
                <a:cs typeface="Times New Roman" pitchFamily="18" charset="0"/>
              </a:rPr>
              <a:t>„на</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кремувки</a:t>
            </a:r>
            <a:r>
              <a:rPr lang="uk-UA" sz="1400" dirty="0">
                <a:latin typeface="Times New Roman" pitchFamily="18" charset="0"/>
                <a:cs typeface="Times New Roman" pitchFamily="18" charset="0"/>
              </a:rPr>
              <a:t>”. І наступного дня до згаданої цукерні подалися натовпи відвідувачів. А «</a:t>
            </a:r>
            <a:r>
              <a:rPr lang="uk-UA" sz="1400" dirty="0" err="1">
                <a:latin typeface="Times New Roman" pitchFamily="18" charset="0"/>
                <a:cs typeface="Times New Roman" pitchFamily="18" charset="0"/>
              </a:rPr>
              <a:t>кремувка</a:t>
            </a:r>
            <a:r>
              <a:rPr lang="uk-UA" sz="1400" dirty="0">
                <a:latin typeface="Times New Roman" pitchFamily="18" charset="0"/>
                <a:cs typeface="Times New Roman" pitchFamily="18" charset="0"/>
              </a:rPr>
              <a:t>» з того часу отримала титул </a:t>
            </a:r>
            <a:r>
              <a:rPr lang="uk-UA" sz="1400" dirty="0" err="1">
                <a:latin typeface="Times New Roman" pitchFamily="18" charset="0"/>
                <a:cs typeface="Times New Roman" pitchFamily="18" charset="0"/>
              </a:rPr>
              <a:t>„папєжська</a:t>
            </a:r>
            <a:r>
              <a:rPr lang="uk-UA" sz="1400" dirty="0">
                <a:latin typeface="Times New Roman" pitchFamily="18" charset="0"/>
                <a:cs typeface="Times New Roman" pitchFamily="18" charset="0"/>
              </a:rPr>
              <a:t>”. Та історію дещо замовчує один нюанс – ці тістечка мають досить високий вміст алкоголю у кремі. То ж ходити </a:t>
            </a:r>
            <a:r>
              <a:rPr lang="uk-UA" sz="1400" dirty="0" err="1">
                <a:latin typeface="Times New Roman" pitchFamily="18" charset="0"/>
                <a:cs typeface="Times New Roman" pitchFamily="18" charset="0"/>
              </a:rPr>
              <a:t>„на</a:t>
            </a:r>
            <a:r>
              <a:rPr lang="uk-UA" sz="1400" dirty="0">
                <a:latin typeface="Times New Roman" pitchFamily="18" charset="0"/>
                <a:cs typeface="Times New Roman" pitchFamily="18" charset="0"/>
              </a:rPr>
              <a:t> </a:t>
            </a:r>
            <a:r>
              <a:rPr lang="uk-UA" sz="1400" dirty="0" err="1">
                <a:latin typeface="Times New Roman" pitchFamily="18" charset="0"/>
                <a:cs typeface="Times New Roman" pitchFamily="18" charset="0"/>
              </a:rPr>
              <a:t>кремувки</a:t>
            </a:r>
            <a:r>
              <a:rPr lang="uk-UA" sz="1400" dirty="0">
                <a:latin typeface="Times New Roman" pitchFamily="18" charset="0"/>
                <a:cs typeface="Times New Roman" pitchFamily="18" charset="0"/>
              </a:rPr>
              <a:t>” означало і відчути себе дорослим та скуштувати </a:t>
            </a:r>
            <a:r>
              <a:rPr lang="uk-UA" sz="1400" dirty="0" err="1">
                <a:latin typeface="Times New Roman" pitchFamily="18" charset="0"/>
                <a:cs typeface="Times New Roman" pitchFamily="18" charset="0"/>
              </a:rPr>
              <a:t>„</a:t>
            </a:r>
            <a:r>
              <a:rPr lang="uk-UA" sz="1400" dirty="0" err="1" smtClean="0">
                <a:latin typeface="Times New Roman" pitchFamily="18" charset="0"/>
                <a:cs typeface="Times New Roman" pitchFamily="18" charset="0"/>
              </a:rPr>
              <a:t>забороненого</a:t>
            </a:r>
            <a:r>
              <a:rPr lang="uk-UA" sz="1400" dirty="0" smtClean="0">
                <a:latin typeface="Times New Roman" pitchFamily="18" charset="0"/>
                <a:cs typeface="Times New Roman" pitchFamily="18" charset="0"/>
              </a:rPr>
              <a:t> плоду”.</a:t>
            </a:r>
          </a:p>
          <a:p>
            <a:pPr algn="just"/>
            <a:r>
              <a:rPr lang="uk-UA" b="1" i="1" dirty="0" smtClean="0">
                <a:latin typeface="Times New Roman" pitchFamily="18" charset="0"/>
                <a:cs typeface="Times New Roman" pitchFamily="18" charset="0"/>
              </a:rPr>
              <a:t>            </a:t>
            </a:r>
            <a:r>
              <a:rPr lang="uk-UA" b="1" i="1" dirty="0" err="1" smtClean="0">
                <a:latin typeface="Times New Roman" pitchFamily="18" charset="0"/>
                <a:cs typeface="Times New Roman" pitchFamily="18" charset="0"/>
              </a:rPr>
              <a:t>Сенкач</a:t>
            </a:r>
            <a:endParaRPr lang="uk-UA" b="1" i="1" dirty="0" smtClean="0">
              <a:latin typeface="Times New Roman" pitchFamily="18" charset="0"/>
              <a:cs typeface="Times New Roman" pitchFamily="18" charset="0"/>
            </a:endParaRPr>
          </a:p>
          <a:p>
            <a:pPr algn="just"/>
            <a:endParaRPr lang="uk-UA" sz="1400" b="1" i="1" dirty="0" smtClean="0">
              <a:latin typeface="Times New Roman" pitchFamily="18" charset="0"/>
              <a:cs typeface="Times New Roman" pitchFamily="18" charset="0"/>
            </a:endParaRPr>
          </a:p>
          <a:p>
            <a:pPr algn="just"/>
            <a:endParaRPr lang="uk-UA" sz="1400" b="1" i="1" dirty="0">
              <a:latin typeface="Times New Roman" pitchFamily="18" charset="0"/>
              <a:cs typeface="Times New Roman" pitchFamily="18" charset="0"/>
            </a:endParaRPr>
          </a:p>
          <a:p>
            <a:pPr algn="just"/>
            <a:endParaRPr lang="uk-UA" sz="1400" b="1" i="1" dirty="0" smtClean="0">
              <a:latin typeface="Times New Roman" pitchFamily="18" charset="0"/>
              <a:cs typeface="Times New Roman" pitchFamily="18" charset="0"/>
            </a:endParaRPr>
          </a:p>
          <a:p>
            <a:pPr algn="just"/>
            <a:endParaRPr lang="uk-UA" sz="1400" b="1" i="1" dirty="0">
              <a:latin typeface="Times New Roman" pitchFamily="18" charset="0"/>
              <a:cs typeface="Times New Roman" pitchFamily="18" charset="0"/>
            </a:endParaRPr>
          </a:p>
          <a:p>
            <a:pPr algn="just"/>
            <a:r>
              <a:rPr lang="uk-UA" sz="1400" dirty="0" smtClean="0">
                <a:latin typeface="Times New Roman" pitchFamily="18" charset="0"/>
                <a:cs typeface="Times New Roman" pitchFamily="18" charset="0"/>
              </a:rPr>
              <a:t>	Його здавна печуть на території північно-східної Польщі. А, оскільки він має досить незвичний вигляд, то навколо нього кружляє безліч легенд. Одні вважають, що цей десерт має своє коріння з древніх племен </a:t>
            </a:r>
            <a:r>
              <a:rPr lang="uk-UA" sz="1400" dirty="0" err="1" smtClean="0">
                <a:latin typeface="Times New Roman" pitchFamily="18" charset="0"/>
                <a:cs typeface="Times New Roman" pitchFamily="18" charset="0"/>
              </a:rPr>
              <a:t>Балтів</a:t>
            </a:r>
            <a:r>
              <a:rPr lang="uk-UA" sz="1400" dirty="0" smtClean="0">
                <a:latin typeface="Times New Roman" pitchFamily="18" charset="0"/>
                <a:cs typeface="Times New Roman" pitchFamily="18" charset="0"/>
              </a:rPr>
              <a:t> – </a:t>
            </a:r>
            <a:r>
              <a:rPr lang="uk-UA" sz="1400" dirty="0" err="1" smtClean="0">
                <a:latin typeface="Times New Roman" pitchFamily="18" charset="0"/>
                <a:cs typeface="Times New Roman" pitchFamily="18" charset="0"/>
              </a:rPr>
              <a:t>Яцвингів</a:t>
            </a: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Жмудів</a:t>
            </a:r>
            <a:r>
              <a:rPr lang="uk-UA" sz="1400" dirty="0" smtClean="0">
                <a:latin typeface="Times New Roman" pitchFamily="18" charset="0"/>
                <a:cs typeface="Times New Roman" pitchFamily="18" charset="0"/>
              </a:rPr>
              <a:t>, Литовців та Прусів. Ці народи приносили м’ясо, мед та печене на вогні тісто у жертву своїм богам. Інші вважають, що цю страву занесли на територію Польщі монголо-татари, які майже всі страви готували на багатті. І до нашого часу на території </a:t>
            </a:r>
            <a:r>
              <a:rPr lang="uk-UA" sz="1400" dirty="0" err="1" smtClean="0">
                <a:latin typeface="Times New Roman" pitchFamily="18" charset="0"/>
                <a:cs typeface="Times New Roman" pitchFamily="18" charset="0"/>
              </a:rPr>
              <a:t>Сувальщизни</a:t>
            </a:r>
            <a:r>
              <a:rPr lang="uk-UA" sz="1400" dirty="0" smtClean="0">
                <a:latin typeface="Times New Roman" pitchFamily="18" charset="0"/>
                <a:cs typeface="Times New Roman" pitchFamily="18" charset="0"/>
              </a:rPr>
              <a:t> збереглись села з переважно татарським населенням, у яких </a:t>
            </a:r>
            <a:r>
              <a:rPr lang="uk-UA" sz="1400" dirty="0" err="1" smtClean="0">
                <a:latin typeface="Times New Roman" pitchFamily="18" charset="0"/>
                <a:cs typeface="Times New Roman" pitchFamily="18" charset="0"/>
              </a:rPr>
              <a:t>сенкач</a:t>
            </a:r>
            <a:r>
              <a:rPr lang="uk-UA" sz="1400" dirty="0" smtClean="0">
                <a:latin typeface="Times New Roman" pitchFamily="18" charset="0"/>
                <a:cs typeface="Times New Roman" pitchFamily="18" charset="0"/>
              </a:rPr>
              <a:t> є головною обрядовою стравою. Більш пізніші легенди кажуть, що </a:t>
            </a:r>
            <a:r>
              <a:rPr lang="uk-UA" sz="1400" dirty="0" err="1" smtClean="0">
                <a:latin typeface="Times New Roman" pitchFamily="18" charset="0"/>
                <a:cs typeface="Times New Roman" pitchFamily="18" charset="0"/>
              </a:rPr>
              <a:t>сенкач</a:t>
            </a:r>
            <a:r>
              <a:rPr lang="uk-UA" sz="1400" dirty="0" smtClean="0">
                <a:latin typeface="Times New Roman" pitchFamily="18" charset="0"/>
                <a:cs typeface="Times New Roman" pitchFamily="18" charset="0"/>
              </a:rPr>
              <a:t> до Європи у 16 столітті привезла королева Бона. Її пригостили янтарно-золотавою випічкою під час подорожі лісами східної Європи. </a:t>
            </a:r>
            <a:r>
              <a:rPr lang="uk-UA" sz="1400" dirty="0" err="1" smtClean="0">
                <a:latin typeface="Times New Roman" pitchFamily="18" charset="0"/>
                <a:cs typeface="Times New Roman" pitchFamily="18" charset="0"/>
              </a:rPr>
              <a:t>Сенкач</a:t>
            </a:r>
            <a:r>
              <a:rPr lang="uk-UA" sz="1400" dirty="0" smtClean="0">
                <a:latin typeface="Times New Roman" pitchFamily="18" charset="0"/>
                <a:cs typeface="Times New Roman" pitchFamily="18" charset="0"/>
              </a:rPr>
              <a:t> так сподобався королеві, що вона наказала прикрасили ним весільний стіл свого сина, Короля </a:t>
            </a:r>
            <a:r>
              <a:rPr lang="uk-UA" sz="1400" dirty="0" err="1" smtClean="0">
                <a:latin typeface="Times New Roman" pitchFamily="18" charset="0"/>
                <a:cs typeface="Times New Roman" pitchFamily="18" charset="0"/>
              </a:rPr>
              <a:t>Зіґмунда</a:t>
            </a:r>
            <a:r>
              <a:rPr lang="uk-UA" sz="1400" dirty="0" smtClean="0">
                <a:latin typeface="Times New Roman" pitchFamily="18" charset="0"/>
                <a:cs typeface="Times New Roman" pitchFamily="18" charset="0"/>
              </a:rPr>
              <a:t> Августа ІІ. На весілля до Кракова з’їхались монархи зі всієї Європи, скуштували </a:t>
            </a:r>
            <a:r>
              <a:rPr lang="uk-UA" sz="1400" dirty="0" err="1" smtClean="0">
                <a:latin typeface="Times New Roman" pitchFamily="18" charset="0"/>
                <a:cs typeface="Times New Roman" pitchFamily="18" charset="0"/>
              </a:rPr>
              <a:t>сенкача</a:t>
            </a:r>
            <a:r>
              <a:rPr lang="uk-UA" sz="1400" dirty="0" smtClean="0">
                <a:latin typeface="Times New Roman" pitchFamily="18" charset="0"/>
                <a:cs typeface="Times New Roman" pitchFamily="18" charset="0"/>
              </a:rPr>
              <a:t>, і відтоді він прикрашає багато європейських монарших столів. Саме виробництво досить складне, тому справжні </a:t>
            </a:r>
            <a:r>
              <a:rPr lang="uk-UA" sz="1400" dirty="0" err="1" smtClean="0">
                <a:latin typeface="Times New Roman" pitchFamily="18" charset="0"/>
                <a:cs typeface="Times New Roman" pitchFamily="18" charset="0"/>
              </a:rPr>
              <a:t>сенкачі</a:t>
            </a:r>
            <a:r>
              <a:rPr lang="uk-UA" sz="1400" dirty="0" smtClean="0">
                <a:latin typeface="Times New Roman" pitchFamily="18" charset="0"/>
                <a:cs typeface="Times New Roman" pitchFamily="18" charset="0"/>
              </a:rPr>
              <a:t> готують на багатті до великих свят, на весіллях він замінює український коровай. Тісто рідке, солодке, з великим вмістом яєць та масла. Одна людина над багаттям повільно крутить намащений маслом валик, інша поливає на нього тісто, рівномірно і тоненькою цівкою. І так понад трьох годин. Після того він має півдня прохолонути, тільки після того його можна зняти з рожна. Успіх у приготуванні </a:t>
            </a:r>
            <a:r>
              <a:rPr lang="uk-UA" sz="1400" dirty="0" err="1" smtClean="0">
                <a:latin typeface="Times New Roman" pitchFamily="18" charset="0"/>
                <a:cs typeface="Times New Roman" pitchFamily="18" charset="0"/>
              </a:rPr>
              <a:t>сенкачу</a:t>
            </a:r>
            <a:r>
              <a:rPr lang="uk-UA" sz="1400" dirty="0" smtClean="0">
                <a:latin typeface="Times New Roman" pitchFamily="18" charset="0"/>
                <a:cs typeface="Times New Roman" pitchFamily="18" charset="0"/>
              </a:rPr>
              <a:t> залежить і від тіста, і від кручення, і від поливання. Та головне – це досвід, умілі руки, добре серце і щира душа.</a:t>
            </a:r>
            <a:endParaRPr lang="uk-UA" sz="14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17693"/>
            <a:ext cx="1449885" cy="85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1" y="2564904"/>
            <a:ext cx="936104" cy="106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1333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527</TotalTime>
  <Words>886</Words>
  <Application>Microsoft Office PowerPoint</Application>
  <PresentationFormat>Экран (4:3)</PresentationFormat>
  <Paragraphs>229</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Исполнительная</vt:lpstr>
      <vt:lpstr>Презентация PowerPoint</vt:lpstr>
      <vt:lpstr>Презентация PowerPoint</vt:lpstr>
      <vt:lpstr>Анотація</vt:lpstr>
      <vt:lpstr>Зміст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31</cp:revision>
  <cp:lastPrinted>2015-06-12T08:10:12Z</cp:lastPrinted>
  <dcterms:created xsi:type="dcterms:W3CDTF">2015-04-15T07:10:42Z</dcterms:created>
  <dcterms:modified xsi:type="dcterms:W3CDTF">2015-06-12T08:26:00Z</dcterms:modified>
</cp:coreProperties>
</file>