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8" r:id="rId1"/>
    <p:sldMasterId id="2147483840" r:id="rId2"/>
  </p:sldMasterIdLst>
  <p:sldIdLst>
    <p:sldId id="256" r:id="rId3"/>
    <p:sldId id="323" r:id="rId4"/>
    <p:sldId id="324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309" r:id="rId19"/>
    <p:sldId id="270" r:id="rId20"/>
    <p:sldId id="308" r:id="rId21"/>
    <p:sldId id="271" r:id="rId22"/>
    <p:sldId id="272" r:id="rId23"/>
    <p:sldId id="273" r:id="rId24"/>
    <p:sldId id="307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10" r:id="rId58"/>
    <p:sldId id="311" r:id="rId59"/>
    <p:sldId id="312" r:id="rId60"/>
    <p:sldId id="313" r:id="rId61"/>
    <p:sldId id="314" r:id="rId62"/>
    <p:sldId id="315" r:id="rId63"/>
    <p:sldId id="306" r:id="rId64"/>
    <p:sldId id="318" r:id="rId65"/>
    <p:sldId id="316" r:id="rId66"/>
    <p:sldId id="317" r:id="rId67"/>
    <p:sldId id="319" r:id="rId68"/>
    <p:sldId id="320" r:id="rId69"/>
    <p:sldId id="322" r:id="rId70"/>
  </p:sldIdLst>
  <p:sldSz cx="9144000" cy="6858000" type="screen4x3"/>
  <p:notesSz cx="6888163" cy="100203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96" autoAdjust="0"/>
    <p:restoredTop sz="94660"/>
  </p:normalViewPr>
  <p:slideViewPr>
    <p:cSldViewPr>
      <p:cViewPr varScale="1">
        <p:scale>
          <a:sx n="69" d="100"/>
          <a:sy n="69" d="100"/>
        </p:scale>
        <p:origin x="-124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" Type="http://schemas.openxmlformats.org/officeDocument/2006/relationships/slide" Target="slides/slide5.xml"/><Relationship Id="rId71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2933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0" y="2925286"/>
            <a:ext cx="9144000" cy="1588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2514600" y="2362200"/>
            <a:ext cx="4114800" cy="112776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pPr algn="ctr" defTabSz="914400" rtl="0" eaLnBrk="1" latinLnBrk="0" hangingPunct="1">
              <a:spcBef>
                <a:spcPts val="400"/>
              </a:spcBef>
              <a:buNone/>
            </a:pPr>
            <a:endParaRPr lang="en-US" sz="1800" b="1" kern="1200" cap="all" spc="0" baseline="0" smtClean="0">
              <a:solidFill>
                <a:schemeClr val="bg1"/>
              </a:solidFill>
              <a:latin typeface="+mj-lt"/>
              <a:ea typeface="+mj-ea"/>
              <a:cs typeface="Tunga" pitchFamily="2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65400" y="3045460"/>
            <a:ext cx="4013200" cy="428625"/>
          </a:xfrm>
        </p:spPr>
        <p:txBody>
          <a:bodyPr tIns="0" anchor="t">
            <a:noAutofit/>
          </a:bodyPr>
          <a:lstStyle>
            <a:lvl1pPr marL="0" indent="0" algn="ctr">
              <a:buNone/>
              <a:defRPr sz="1600" b="0" i="0" cap="none" spc="0" baseline="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2565400" y="2397760"/>
            <a:ext cx="4013200" cy="599440"/>
          </a:xfrm>
          <a:noFill/>
          <a:ln>
            <a:noFill/>
          </a:ln>
        </p:spPr>
        <p:txBody>
          <a:bodyPr bIns="0" anchor="b"/>
          <a:lstStyle>
            <a:lvl1pPr>
              <a:defRPr>
                <a:effectLst>
                  <a:glow rad="88900">
                    <a:schemeClr val="tx1">
                      <a:alpha val="60000"/>
                    </a:schemeClr>
                  </a:glo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99FA0A3F-CB68-4784-9A25-99274475540E}" type="datetimeFigureOut">
              <a:rPr lang="uk-UA" smtClean="0"/>
              <a:t>08.06.2015</a:t>
            </a:fld>
            <a:endParaRPr lang="uk-UA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538C6F5-5A41-486F-B2E5-9ADFBCB9ED5E}" type="slidenum">
              <a:rPr lang="uk-UA" smtClean="0"/>
              <a:t>‹#›</a:t>
            </a:fld>
            <a:endParaRPr lang="uk-UA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A0A3F-CB68-4784-9A25-99274475540E}" type="datetimeFigureOut">
              <a:rPr lang="uk-UA" smtClean="0"/>
              <a:t>08.06.2015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8C6F5-5A41-486F-B2E5-9ADFBCB9ED5E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 rot="5400000">
            <a:off x="4267200" y="3429000"/>
            <a:ext cx="6858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 bwMode="hidden">
          <a:xfrm>
            <a:off x="0" y="1"/>
            <a:ext cx="7696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629400" cy="5029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A0A3F-CB68-4784-9A25-99274475540E}" type="datetimeFigureOut">
              <a:rPr lang="uk-UA" smtClean="0"/>
              <a:t>08.06.2015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8C6F5-5A41-486F-B2E5-9ADFBCB9ED5E}" type="slidenum">
              <a:rPr lang="uk-UA" smtClean="0"/>
              <a:t>‹#›</a:t>
            </a:fld>
            <a:endParaRPr lang="uk-UA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39000" y="914401"/>
            <a:ext cx="926980" cy="5029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2933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0" y="2925286"/>
            <a:ext cx="9144000" cy="1588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2514600" y="2362200"/>
            <a:ext cx="4114800" cy="112776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pPr algn="ctr">
              <a:spcBef>
                <a:spcPts val="400"/>
              </a:spcBef>
            </a:pPr>
            <a:endParaRPr lang="en-US" b="1" cap="all" smtClean="0">
              <a:solidFill>
                <a:prstClr val="white"/>
              </a:solidFill>
              <a:cs typeface="Tunga" pitchFamily="2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65400" y="3045460"/>
            <a:ext cx="4013200" cy="428625"/>
          </a:xfrm>
        </p:spPr>
        <p:txBody>
          <a:bodyPr tIns="0" anchor="t">
            <a:noAutofit/>
          </a:bodyPr>
          <a:lstStyle>
            <a:lvl1pPr marL="0" indent="0" algn="ctr">
              <a:buNone/>
              <a:defRPr sz="1600" b="0" i="0" cap="none" spc="0" baseline="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2565400" y="2397760"/>
            <a:ext cx="4013200" cy="599440"/>
          </a:xfrm>
          <a:noFill/>
          <a:ln>
            <a:noFill/>
          </a:ln>
        </p:spPr>
        <p:txBody>
          <a:bodyPr bIns="0" anchor="b"/>
          <a:lstStyle>
            <a:lvl1pPr>
              <a:defRPr>
                <a:effectLst>
                  <a:glow rad="88900">
                    <a:schemeClr val="tx1">
                      <a:alpha val="60000"/>
                    </a:schemeClr>
                  </a:glo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99FA0A3F-CB68-4784-9A25-99274475540E}" type="datetimeFigureOut">
              <a:rPr lang="uk-UA" smtClean="0">
                <a:solidFill>
                  <a:prstClr val="black"/>
                </a:solidFill>
              </a:rPr>
              <a:pPr/>
              <a:t>08.06.2015</a:t>
            </a:fld>
            <a:endParaRPr lang="uk-UA">
              <a:solidFill>
                <a:prstClr val="black"/>
              </a:solidFill>
            </a:endParaRP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538C6F5-5A41-486F-B2E5-9ADFBCB9ED5E}" type="slidenum">
              <a:rPr lang="uk-UA" smtClean="0">
                <a:solidFill>
                  <a:prstClr val="black"/>
                </a:solidFill>
              </a:rPr>
              <a:pPr/>
              <a:t>‹#›</a:t>
            </a:fld>
            <a:endParaRPr lang="uk-UA">
              <a:solidFill>
                <a:prstClr val="black"/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uk-U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78489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457200" y="2020824"/>
            <a:ext cx="8229600" cy="40751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9FA0A3F-CB68-4784-9A25-99274475540E}" type="datetimeFigureOut">
              <a:rPr lang="uk-UA" smtClean="0">
                <a:solidFill>
                  <a:prstClr val="black"/>
                </a:solidFill>
              </a:rPr>
              <a:pPr/>
              <a:t>08.06.2015</a:t>
            </a:fld>
            <a:endParaRPr lang="uk-UA">
              <a:solidFill>
                <a:prstClr val="black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538C6F5-5A41-486F-B2E5-9ADFBCB9ED5E}" type="slidenum">
              <a:rPr lang="uk-UA" smtClean="0">
                <a:solidFill>
                  <a:prstClr val="black"/>
                </a:solidFill>
              </a:rPr>
              <a:pPr/>
              <a:t>‹#›</a:t>
            </a:fld>
            <a:endParaRPr lang="uk-UA">
              <a:solidFill>
                <a:prstClr val="black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uk-U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8231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922776"/>
            <a:ext cx="9144000" cy="29352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3921760"/>
            <a:ext cx="9144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2514600" y="3368040"/>
            <a:ext cx="4114800" cy="112776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pPr algn="ctr">
              <a:spcBef>
                <a:spcPts val="400"/>
              </a:spcBef>
            </a:pPr>
            <a:endParaRPr lang="en-US" b="1" cap="all" smtClean="0">
              <a:solidFill>
                <a:prstClr val="white"/>
              </a:solidFill>
              <a:cs typeface="Tunga" pitchFamily="2"/>
            </a:endParaRP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 bwMode="black">
          <a:xfrm>
            <a:off x="2529052" y="3367246"/>
            <a:ext cx="4085897" cy="706821"/>
          </a:xfrm>
          <a:prstGeom prst="rect">
            <a:avLst/>
          </a:prstGeom>
          <a:noFill/>
          <a:ln w="98425" cmpd="thinThick">
            <a:noFill/>
            <a:miter lim="800000"/>
          </a:ln>
        </p:spPr>
        <p:txBody>
          <a:bodyPr vert="horz" lIns="91440" tIns="45720" rIns="91440" bIns="0" rtlCol="0" anchor="b" anchorCtr="0">
            <a:normAutofit/>
          </a:bodyPr>
          <a:lstStyle>
            <a:lvl1pPr>
              <a:defRPr kumimoji="0" lang="en-US" sz="18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 bwMode="black">
          <a:xfrm>
            <a:off x="2518542" y="4084577"/>
            <a:ext cx="4106917" cy="397094"/>
          </a:xfrm>
        </p:spPr>
        <p:txBody>
          <a:bodyPr tIns="0" anchor="t" anchorCtr="0">
            <a:normAutofit/>
          </a:bodyPr>
          <a:lstStyle>
            <a:lvl1pPr marL="0" indent="0" algn="ctr">
              <a:buNone/>
              <a:def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Tahom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A0A3F-CB68-4784-9A25-99274475540E}" type="datetimeFigureOut">
              <a:rPr lang="uk-UA" smtClean="0">
                <a:solidFill>
                  <a:prstClr val="black"/>
                </a:solidFill>
              </a:rPr>
              <a:pPr/>
              <a:t>08.06.2015</a:t>
            </a:fld>
            <a:endParaRPr lang="uk-UA">
              <a:solidFill>
                <a:prstClr val="black"/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538C6F5-5A41-486F-B2E5-9ADFBCB9ED5E}" type="slidenum">
              <a:rPr lang="uk-UA" smtClean="0">
                <a:solidFill>
                  <a:prstClr val="black"/>
                </a:solidFill>
              </a:rPr>
              <a:pPr/>
              <a:t>‹#›</a:t>
            </a:fld>
            <a:endParaRPr lang="uk-UA">
              <a:solidFill>
                <a:prstClr val="black"/>
              </a:solidFill>
            </a:endParaRP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uk-U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1993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30"/>
          <p:cNvSpPr>
            <a:spLocks noGrp="1"/>
          </p:cNvSpPr>
          <p:nvPr>
            <p:ph sz="quarter" idx="13"/>
          </p:nvPr>
        </p:nvSpPr>
        <p:spPr>
          <a:xfrm>
            <a:off x="457201" y="2020824"/>
            <a:ext cx="4023360" cy="40050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5" name="Content Placeholder 30"/>
          <p:cNvSpPr>
            <a:spLocks noGrp="1"/>
          </p:cNvSpPr>
          <p:nvPr>
            <p:ph sz="quarter" idx="14"/>
          </p:nvPr>
        </p:nvSpPr>
        <p:spPr>
          <a:xfrm>
            <a:off x="4663440" y="2020824"/>
            <a:ext cx="4023360" cy="40050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99FA0A3F-CB68-4784-9A25-99274475540E}" type="datetimeFigureOut">
              <a:rPr lang="uk-UA" smtClean="0">
                <a:solidFill>
                  <a:prstClr val="black"/>
                </a:solidFill>
              </a:rPr>
              <a:pPr/>
              <a:t>08.06.2015</a:t>
            </a:fld>
            <a:endParaRPr lang="uk-UA">
              <a:solidFill>
                <a:prstClr val="black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538C6F5-5A41-486F-B2E5-9ADFBCB9ED5E}" type="slidenum">
              <a:rPr lang="uk-UA" smtClean="0">
                <a:solidFill>
                  <a:prstClr val="black"/>
                </a:solidFill>
              </a:rPr>
              <a:pPr/>
              <a:t>‹#›</a:t>
            </a:fld>
            <a:endParaRPr lang="uk-UA">
              <a:solidFill>
                <a:prstClr val="black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uk-UA">
              <a:solidFill>
                <a:prstClr val="black"/>
              </a:solidFill>
            </a:endParaRPr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00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30"/>
          <p:cNvSpPr>
            <a:spLocks noGrp="1"/>
          </p:cNvSpPr>
          <p:nvPr>
            <p:ph sz="quarter" idx="13"/>
          </p:nvPr>
        </p:nvSpPr>
        <p:spPr>
          <a:xfrm>
            <a:off x="457201" y="2819400"/>
            <a:ext cx="4023360" cy="32095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4" name="Content Placeholder 30"/>
          <p:cNvSpPr>
            <a:spLocks noGrp="1"/>
          </p:cNvSpPr>
          <p:nvPr>
            <p:ph sz="quarter" idx="14"/>
          </p:nvPr>
        </p:nvSpPr>
        <p:spPr>
          <a:xfrm>
            <a:off x="4663440" y="2816352"/>
            <a:ext cx="4023360" cy="32095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020824"/>
            <a:ext cx="4023360" cy="704088"/>
          </a:xfrm>
          <a:noFill/>
          <a:ln w="98425" cmpd="thinThick">
            <a:noFill/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1" kern="1200" cap="none" spc="200" baseline="0" smtClean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5"/>
          </p:nvPr>
        </p:nvSpPr>
        <p:spPr>
          <a:xfrm>
            <a:off x="4663440" y="2020824"/>
            <a:ext cx="4023360" cy="704088"/>
          </a:xfrm>
          <a:noFill/>
          <a:ln w="98425" cmpd="thinThick">
            <a:noFill/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1" i="0" kern="1200" cap="none" spc="200" baseline="0" dirty="0" smtClean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Tx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99FA0A3F-CB68-4784-9A25-99274475540E}" type="datetimeFigureOut">
              <a:rPr lang="uk-UA" smtClean="0">
                <a:solidFill>
                  <a:prstClr val="black"/>
                </a:solidFill>
              </a:rPr>
              <a:pPr/>
              <a:t>08.06.2015</a:t>
            </a:fld>
            <a:endParaRPr lang="uk-UA">
              <a:solidFill>
                <a:prstClr val="black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3538C6F5-5A41-486F-B2E5-9ADFBCB9ED5E}" type="slidenum">
              <a:rPr lang="uk-UA" smtClean="0">
                <a:solidFill>
                  <a:prstClr val="black"/>
                </a:solidFill>
              </a:rPr>
              <a:pPr/>
              <a:t>‹#›</a:t>
            </a:fld>
            <a:endParaRPr lang="uk-UA">
              <a:solidFill>
                <a:prstClr val="black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uk-UA">
              <a:solidFill>
                <a:prstClr val="black"/>
              </a:solidFill>
            </a:endParaRPr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7321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A0A3F-CB68-4784-9A25-99274475540E}" type="datetimeFigureOut">
              <a:rPr lang="uk-UA" smtClean="0">
                <a:solidFill>
                  <a:prstClr val="black"/>
                </a:solidFill>
              </a:rPr>
              <a:pPr/>
              <a:t>08.06.2015</a:t>
            </a:fld>
            <a:endParaRPr lang="uk-UA">
              <a:solidFill>
                <a:prstClr val="black"/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538C6F5-5A41-486F-B2E5-9ADFBCB9ED5E}" type="slidenum">
              <a:rPr lang="uk-UA" smtClean="0">
                <a:solidFill>
                  <a:prstClr val="black"/>
                </a:solidFill>
              </a:rPr>
              <a:pPr/>
              <a:t>‹#›</a:t>
            </a:fld>
            <a:endParaRPr lang="uk-UA">
              <a:solidFill>
                <a:prstClr val="black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uk-U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2141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A0A3F-CB68-4784-9A25-99274475540E}" type="datetimeFigureOut">
              <a:rPr lang="uk-UA" smtClean="0">
                <a:solidFill>
                  <a:prstClr val="black"/>
                </a:solidFill>
              </a:rPr>
              <a:pPr/>
              <a:t>08.06.2015</a:t>
            </a:fld>
            <a:endParaRPr lang="uk-UA">
              <a:solidFill>
                <a:prstClr val="black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538C6F5-5A41-486F-B2E5-9ADFBCB9ED5E}" type="slidenum">
              <a:rPr lang="uk-UA" smtClean="0">
                <a:solidFill>
                  <a:prstClr val="black"/>
                </a:solidFill>
              </a:rPr>
              <a:pPr/>
              <a:t>‹#›</a:t>
            </a:fld>
            <a:endParaRPr lang="uk-UA">
              <a:solidFill>
                <a:prstClr val="black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uk-U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94575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30"/>
          <p:cNvSpPr>
            <a:spLocks noGrp="1"/>
          </p:cNvSpPr>
          <p:nvPr>
            <p:ph sz="quarter" idx="14"/>
          </p:nvPr>
        </p:nvSpPr>
        <p:spPr>
          <a:xfrm>
            <a:off x="1485900" y="1914525"/>
            <a:ext cx="6172200" cy="351091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1737360" y="5513832"/>
            <a:ext cx="5669280" cy="548640"/>
          </a:xfrm>
        </p:spPr>
        <p:txBody>
          <a:bodyPr vert="horz" lIns="91440" tIns="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Arial" pitchFamily="34" charset="0"/>
              <a:buNone/>
              <a:defRPr lang="en-US" sz="1400" b="0" i="0" kern="1200" cap="none" spc="0" baseline="0" smtClean="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99FA0A3F-CB68-4784-9A25-99274475540E}" type="datetimeFigureOut">
              <a:rPr lang="uk-UA" smtClean="0">
                <a:solidFill>
                  <a:prstClr val="black"/>
                </a:solidFill>
              </a:rPr>
              <a:pPr/>
              <a:t>08.06.2015</a:t>
            </a:fld>
            <a:endParaRPr lang="uk-UA">
              <a:solidFill>
                <a:prstClr val="black"/>
              </a:solidFill>
            </a:endParaRP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538C6F5-5A41-486F-B2E5-9ADFBCB9ED5E}" type="slidenum">
              <a:rPr lang="uk-UA" smtClean="0">
                <a:solidFill>
                  <a:prstClr val="black"/>
                </a:solidFill>
              </a:rPr>
              <a:pPr/>
              <a:t>‹#›</a:t>
            </a:fld>
            <a:endParaRPr lang="uk-UA">
              <a:solidFill>
                <a:prstClr val="black"/>
              </a:solidFill>
            </a:endParaRPr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uk-U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46789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457200" y="2020824"/>
            <a:ext cx="8229600" cy="40751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9FA0A3F-CB68-4784-9A25-99274475540E}" type="datetimeFigureOut">
              <a:rPr lang="uk-UA" smtClean="0"/>
              <a:t>08.06.2015</a:t>
            </a:fld>
            <a:endParaRPr lang="uk-UA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538C6F5-5A41-486F-B2E5-9ADFBCB9ED5E}" type="slidenum">
              <a:rPr lang="uk-UA" smtClean="0"/>
              <a:t>‹#›</a:t>
            </a:fld>
            <a:endParaRPr lang="uk-UA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uk-UA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852209" y="2026918"/>
            <a:ext cx="5439582" cy="3263750"/>
          </a:xfrm>
          <a:solidFill>
            <a:schemeClr val="tx1"/>
          </a:solidFill>
          <a:ln w="69850" cmpd="dbl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0" kern="1200" cap="none" spc="0" baseline="0" dirty="0">
                <a:solidFill>
                  <a:schemeClr val="bg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1737360" y="5516880"/>
            <a:ext cx="5669280" cy="548640"/>
          </a:xfrm>
        </p:spPr>
        <p:txBody>
          <a:bodyPr vert="horz" lIns="91440" tIns="0" rIns="91440" bIns="0" rtlCol="0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lang="en-US" sz="1400" b="0" i="0" kern="1200" cap="none" spc="30" baseline="0" smtClean="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marL="0" lvl="0" indent="0" algn="ctr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2514600" y="975360"/>
            <a:ext cx="4114800" cy="70104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4"/>
          </p:nvPr>
        </p:nvSpPr>
        <p:spPr>
          <a:xfrm>
            <a:off x="2981325" y="273180"/>
            <a:ext cx="3181350" cy="292100"/>
          </a:xfrm>
        </p:spPr>
        <p:txBody>
          <a:bodyPr/>
          <a:lstStyle/>
          <a:p>
            <a:fld id="{99FA0A3F-CB68-4784-9A25-99274475540E}" type="datetimeFigureOut">
              <a:rPr lang="uk-UA" smtClean="0">
                <a:solidFill>
                  <a:prstClr val="black"/>
                </a:solidFill>
              </a:rPr>
              <a:pPr/>
              <a:t>08.06.2015</a:t>
            </a:fld>
            <a:endParaRPr lang="uk-UA">
              <a:solidFill>
                <a:prstClr val="black"/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5"/>
          </p:nvPr>
        </p:nvSpPr>
        <p:spPr>
          <a:xfrm>
            <a:off x="4038600" y="6172200"/>
            <a:ext cx="1066800" cy="304800"/>
          </a:xfrm>
        </p:spPr>
        <p:txBody>
          <a:bodyPr/>
          <a:lstStyle/>
          <a:p>
            <a:fld id="{3538C6F5-5A41-486F-B2E5-9ADFBCB9ED5E}" type="slidenum">
              <a:rPr lang="uk-UA" smtClean="0">
                <a:solidFill>
                  <a:prstClr val="black"/>
                </a:solidFill>
              </a:rPr>
              <a:pPr/>
              <a:t>‹#›</a:t>
            </a:fld>
            <a:endParaRPr lang="uk-UA">
              <a:solidFill>
                <a:prstClr val="black"/>
              </a:solidFill>
            </a:endParaRP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6"/>
          </p:nvPr>
        </p:nvSpPr>
        <p:spPr>
          <a:xfrm>
            <a:off x="1447800" y="6486525"/>
            <a:ext cx="6248400" cy="292100"/>
          </a:xfrm>
        </p:spPr>
        <p:txBody>
          <a:bodyPr/>
          <a:lstStyle/>
          <a:p>
            <a:endParaRPr lang="uk-U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92541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A0A3F-CB68-4784-9A25-99274475540E}" type="datetimeFigureOut">
              <a:rPr lang="uk-UA" smtClean="0">
                <a:solidFill>
                  <a:prstClr val="black"/>
                </a:solidFill>
              </a:rPr>
              <a:pPr/>
              <a:t>08.06.2015</a:t>
            </a:fld>
            <a:endParaRPr lang="uk-UA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8C6F5-5A41-486F-B2E5-9ADFBCB9ED5E}" type="slidenum">
              <a:rPr lang="uk-UA" smtClean="0">
                <a:solidFill>
                  <a:prstClr val="black"/>
                </a:solidFill>
              </a:rPr>
              <a:pPr/>
              <a:t>‹#›</a:t>
            </a:fld>
            <a:endParaRPr lang="uk-U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0760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 rot="5400000">
            <a:off x="4267200" y="3429000"/>
            <a:ext cx="6858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 bwMode="hidden">
          <a:xfrm>
            <a:off x="0" y="1"/>
            <a:ext cx="7696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629400" cy="5029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A0A3F-CB68-4784-9A25-99274475540E}" type="datetimeFigureOut">
              <a:rPr lang="uk-UA" smtClean="0">
                <a:solidFill>
                  <a:prstClr val="black"/>
                </a:solidFill>
              </a:rPr>
              <a:pPr/>
              <a:t>08.06.2015</a:t>
            </a:fld>
            <a:endParaRPr lang="uk-UA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8C6F5-5A41-486F-B2E5-9ADFBCB9ED5E}" type="slidenum">
              <a:rPr lang="uk-UA" smtClean="0">
                <a:solidFill>
                  <a:prstClr val="black"/>
                </a:solidFill>
              </a:rPr>
              <a:pPr/>
              <a:t>‹#›</a:t>
            </a:fld>
            <a:endParaRPr lang="uk-UA">
              <a:solidFill>
                <a:prstClr val="black"/>
              </a:solidFill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39000" y="914401"/>
            <a:ext cx="926980" cy="5029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0384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922776"/>
            <a:ext cx="9144000" cy="29352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3921760"/>
            <a:ext cx="9144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2514600" y="3368040"/>
            <a:ext cx="4114800" cy="112776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pPr algn="ctr" defTabSz="914400" rtl="0" eaLnBrk="1" latinLnBrk="0" hangingPunct="1">
              <a:spcBef>
                <a:spcPts val="400"/>
              </a:spcBef>
              <a:buNone/>
            </a:pPr>
            <a:endParaRPr lang="en-US" sz="1800" b="1" kern="1200" cap="all" spc="0" baseline="0" smtClean="0">
              <a:solidFill>
                <a:schemeClr val="bg1"/>
              </a:solidFill>
              <a:latin typeface="+mj-lt"/>
              <a:ea typeface="+mj-ea"/>
              <a:cs typeface="Tunga" pitchFamily="2"/>
            </a:endParaRP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 bwMode="black">
          <a:xfrm>
            <a:off x="2529052" y="3367246"/>
            <a:ext cx="4085897" cy="706821"/>
          </a:xfrm>
          <a:prstGeom prst="rect">
            <a:avLst/>
          </a:prstGeom>
          <a:noFill/>
          <a:ln w="98425" cmpd="thinThick">
            <a:noFill/>
            <a:miter lim="800000"/>
          </a:ln>
        </p:spPr>
        <p:txBody>
          <a:bodyPr vert="horz" lIns="91440" tIns="45720" rIns="91440" bIns="0" rtlCol="0" anchor="b" anchorCtr="0">
            <a:normAutofit/>
          </a:bodyPr>
          <a:lstStyle>
            <a:lvl1pPr>
              <a:defRPr kumimoji="0" lang="en-US" sz="18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 bwMode="black">
          <a:xfrm>
            <a:off x="2518542" y="4084577"/>
            <a:ext cx="4106917" cy="397094"/>
          </a:xfrm>
        </p:spPr>
        <p:txBody>
          <a:bodyPr tIns="0" anchor="t" anchorCtr="0">
            <a:normAutofit/>
          </a:bodyPr>
          <a:lstStyle>
            <a:lvl1pPr marL="0" indent="0" algn="ctr">
              <a:buNone/>
              <a:def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Tahom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A0A3F-CB68-4784-9A25-99274475540E}" type="datetimeFigureOut">
              <a:rPr lang="uk-UA" smtClean="0"/>
              <a:t>08.06.2015</a:t>
            </a:fld>
            <a:endParaRPr lang="uk-UA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538C6F5-5A41-486F-B2E5-9ADFBCB9ED5E}" type="slidenum">
              <a:rPr lang="uk-UA" smtClean="0"/>
              <a:t>‹#›</a:t>
            </a:fld>
            <a:endParaRPr lang="uk-UA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30"/>
          <p:cNvSpPr>
            <a:spLocks noGrp="1"/>
          </p:cNvSpPr>
          <p:nvPr>
            <p:ph sz="quarter" idx="13"/>
          </p:nvPr>
        </p:nvSpPr>
        <p:spPr>
          <a:xfrm>
            <a:off x="457201" y="2020824"/>
            <a:ext cx="4023360" cy="40050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5" name="Content Placeholder 30"/>
          <p:cNvSpPr>
            <a:spLocks noGrp="1"/>
          </p:cNvSpPr>
          <p:nvPr>
            <p:ph sz="quarter" idx="14"/>
          </p:nvPr>
        </p:nvSpPr>
        <p:spPr>
          <a:xfrm>
            <a:off x="4663440" y="2020824"/>
            <a:ext cx="4023360" cy="40050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99FA0A3F-CB68-4784-9A25-99274475540E}" type="datetimeFigureOut">
              <a:rPr lang="uk-UA" smtClean="0"/>
              <a:t>08.06.2015</a:t>
            </a:fld>
            <a:endParaRPr lang="uk-UA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538C6F5-5A41-486F-B2E5-9ADFBCB9ED5E}" type="slidenum">
              <a:rPr lang="uk-UA" smtClean="0"/>
              <a:t>‹#›</a:t>
            </a:fld>
            <a:endParaRPr lang="uk-UA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30"/>
          <p:cNvSpPr>
            <a:spLocks noGrp="1"/>
          </p:cNvSpPr>
          <p:nvPr>
            <p:ph sz="quarter" idx="13"/>
          </p:nvPr>
        </p:nvSpPr>
        <p:spPr>
          <a:xfrm>
            <a:off x="457201" y="2819400"/>
            <a:ext cx="4023360" cy="32095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4" name="Content Placeholder 30"/>
          <p:cNvSpPr>
            <a:spLocks noGrp="1"/>
          </p:cNvSpPr>
          <p:nvPr>
            <p:ph sz="quarter" idx="14"/>
          </p:nvPr>
        </p:nvSpPr>
        <p:spPr>
          <a:xfrm>
            <a:off x="4663440" y="2816352"/>
            <a:ext cx="4023360" cy="32095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020824"/>
            <a:ext cx="4023360" cy="704088"/>
          </a:xfrm>
          <a:noFill/>
          <a:ln w="98425" cmpd="thinThick">
            <a:noFill/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1" kern="1200" cap="none" spc="200" baseline="0" smtClean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5"/>
          </p:nvPr>
        </p:nvSpPr>
        <p:spPr>
          <a:xfrm>
            <a:off x="4663440" y="2020824"/>
            <a:ext cx="4023360" cy="704088"/>
          </a:xfrm>
          <a:noFill/>
          <a:ln w="98425" cmpd="thinThick">
            <a:noFill/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1" i="0" kern="1200" cap="none" spc="200" baseline="0" dirty="0" smtClean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Tx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99FA0A3F-CB68-4784-9A25-99274475540E}" type="datetimeFigureOut">
              <a:rPr lang="uk-UA" smtClean="0"/>
              <a:t>08.06.2015</a:t>
            </a:fld>
            <a:endParaRPr lang="uk-UA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3538C6F5-5A41-486F-B2E5-9ADFBCB9ED5E}" type="slidenum">
              <a:rPr lang="uk-UA" smtClean="0"/>
              <a:t>‹#›</a:t>
            </a:fld>
            <a:endParaRPr lang="uk-UA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A0A3F-CB68-4784-9A25-99274475540E}" type="datetimeFigureOut">
              <a:rPr lang="uk-UA" smtClean="0"/>
              <a:t>08.06.2015</a:t>
            </a:fld>
            <a:endParaRPr lang="uk-UA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538C6F5-5A41-486F-B2E5-9ADFBCB9ED5E}" type="slidenum">
              <a:rPr lang="uk-UA" smtClean="0"/>
              <a:t>‹#›</a:t>
            </a:fld>
            <a:endParaRPr lang="uk-UA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A0A3F-CB68-4784-9A25-99274475540E}" type="datetimeFigureOut">
              <a:rPr lang="uk-UA" smtClean="0"/>
              <a:t>08.06.2015</a:t>
            </a:fld>
            <a:endParaRPr lang="uk-UA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538C6F5-5A41-486F-B2E5-9ADFBCB9ED5E}" type="slidenum">
              <a:rPr lang="uk-UA" smtClean="0"/>
              <a:t>‹#›</a:t>
            </a:fld>
            <a:endParaRPr lang="uk-UA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30"/>
          <p:cNvSpPr>
            <a:spLocks noGrp="1"/>
          </p:cNvSpPr>
          <p:nvPr>
            <p:ph sz="quarter" idx="14"/>
          </p:nvPr>
        </p:nvSpPr>
        <p:spPr>
          <a:xfrm>
            <a:off x="1485900" y="1914525"/>
            <a:ext cx="6172200" cy="351091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1737360" y="5513832"/>
            <a:ext cx="5669280" cy="548640"/>
          </a:xfrm>
        </p:spPr>
        <p:txBody>
          <a:bodyPr vert="horz" lIns="91440" tIns="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Arial" pitchFamily="34" charset="0"/>
              <a:buNone/>
              <a:defRPr lang="en-US" sz="1400" b="0" i="0" kern="1200" cap="none" spc="0" baseline="0" smtClean="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99FA0A3F-CB68-4784-9A25-99274475540E}" type="datetimeFigureOut">
              <a:rPr lang="uk-UA" smtClean="0"/>
              <a:t>08.06.2015</a:t>
            </a:fld>
            <a:endParaRPr lang="uk-UA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538C6F5-5A41-486F-B2E5-9ADFBCB9ED5E}" type="slidenum">
              <a:rPr lang="uk-UA" smtClean="0"/>
              <a:t>‹#›</a:t>
            </a:fld>
            <a:endParaRPr lang="uk-UA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852209" y="2026918"/>
            <a:ext cx="5439582" cy="3263750"/>
          </a:xfrm>
          <a:solidFill>
            <a:schemeClr val="tx1"/>
          </a:solidFill>
          <a:ln w="69850" cmpd="dbl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0" kern="1200" cap="none" spc="0" baseline="0" dirty="0">
                <a:solidFill>
                  <a:schemeClr val="bg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1737360" y="5516880"/>
            <a:ext cx="5669280" cy="548640"/>
          </a:xfrm>
        </p:spPr>
        <p:txBody>
          <a:bodyPr vert="horz" lIns="91440" tIns="0" rIns="91440" bIns="0" rtlCol="0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lang="en-US" sz="1400" b="0" i="0" kern="1200" cap="none" spc="30" baseline="0" smtClean="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marL="0" lvl="0" indent="0" algn="ctr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2514600" y="975360"/>
            <a:ext cx="4114800" cy="70104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4"/>
          </p:nvPr>
        </p:nvSpPr>
        <p:spPr>
          <a:xfrm>
            <a:off x="2981325" y="273180"/>
            <a:ext cx="3181350" cy="292100"/>
          </a:xfrm>
        </p:spPr>
        <p:txBody>
          <a:bodyPr/>
          <a:lstStyle/>
          <a:p>
            <a:fld id="{99FA0A3F-CB68-4784-9A25-99274475540E}" type="datetimeFigureOut">
              <a:rPr lang="uk-UA" smtClean="0"/>
              <a:t>08.06.2015</a:t>
            </a:fld>
            <a:endParaRPr lang="uk-UA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5"/>
          </p:nvPr>
        </p:nvSpPr>
        <p:spPr>
          <a:xfrm>
            <a:off x="4038600" y="6172200"/>
            <a:ext cx="1066800" cy="304800"/>
          </a:xfrm>
        </p:spPr>
        <p:txBody>
          <a:bodyPr/>
          <a:lstStyle/>
          <a:p>
            <a:fld id="{3538C6F5-5A41-486F-B2E5-9ADFBCB9ED5E}" type="slidenum">
              <a:rPr lang="uk-UA" smtClean="0"/>
              <a:t>‹#›</a:t>
            </a:fld>
            <a:endParaRPr lang="uk-UA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6"/>
          </p:nvPr>
        </p:nvSpPr>
        <p:spPr>
          <a:xfrm>
            <a:off x="1447800" y="6486525"/>
            <a:ext cx="6248400" cy="292100"/>
          </a:xfrm>
        </p:spPr>
        <p:txBody>
          <a:bodyPr/>
          <a:lstStyle/>
          <a:p>
            <a:endParaRPr lang="uk-U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hidden">
          <a:xfrm>
            <a:off x="0" y="1335973"/>
            <a:ext cx="9144000" cy="55220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19301"/>
            <a:ext cx="8229600" cy="41173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981325" y="273180"/>
            <a:ext cx="318135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 b="0" cap="all" spc="300" baseline="0">
                <a:solidFill>
                  <a:schemeClr val="tx1"/>
                </a:solidFill>
              </a:defRPr>
            </a:lvl1pPr>
          </a:lstStyle>
          <a:p>
            <a:fld id="{99FA0A3F-CB68-4784-9A25-99274475540E}" type="datetimeFigureOut">
              <a:rPr lang="uk-UA" smtClean="0"/>
              <a:t>08.06.2015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47800" y="6486525"/>
            <a:ext cx="62484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100" b="0" cap="all" spc="300" baseline="0">
                <a:solidFill>
                  <a:schemeClr val="tx1"/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38600" y="6172200"/>
            <a:ext cx="1066800" cy="304800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ctr">
            <a:normAutofit/>
          </a:bodyPr>
          <a:lstStyle>
            <a:lvl1pPr algn="ctr">
              <a:defRPr sz="1200" b="1">
                <a:solidFill>
                  <a:schemeClr val="tx1"/>
                </a:solidFill>
              </a:defRPr>
            </a:lvl1pPr>
          </a:lstStyle>
          <a:p>
            <a:fld id="{3538C6F5-5A41-486F-B2E5-9ADFBCB9ED5E}" type="slidenum">
              <a:rPr lang="uk-UA" smtClean="0"/>
              <a:t>‹#›</a:t>
            </a:fld>
            <a:endParaRPr lang="uk-UA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1331436"/>
            <a:ext cx="9144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14600" y="975360"/>
            <a:ext cx="4114800" cy="70104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ctr" defTabSz="914400" rtl="0" eaLnBrk="1" latinLnBrk="0" hangingPunct="1">
        <a:spcBef>
          <a:spcPts val="400"/>
        </a:spcBef>
        <a:buNone/>
        <a:defRPr sz="1800" b="1" kern="1200" cap="all" spc="0" baseline="0">
          <a:solidFill>
            <a:schemeClr val="bg1">
              <a:lumMod val="75000"/>
              <a:lumOff val="25000"/>
            </a:schemeClr>
          </a:solidFill>
          <a:effectLst/>
          <a:latin typeface="+mj-lt"/>
          <a:ea typeface="+mj-ea"/>
          <a:cs typeface="Tunga" pitchFamily="2"/>
        </a:defRPr>
      </a:lvl1pPr>
    </p:titleStyle>
    <p:bodyStyle>
      <a:lvl1pPr marL="0" indent="0" algn="ctr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>
          <a:schemeClr val="accent1"/>
        </a:buClr>
        <a:buFontTx/>
        <a:buNone/>
        <a:defRPr sz="2000" b="0" i="0" kern="1200" cap="none" spc="30" baseline="0">
          <a:solidFill>
            <a:schemeClr val="tx1"/>
          </a:solidFill>
          <a:latin typeface="+mn-lt"/>
          <a:ea typeface="+mn-ea"/>
          <a:cs typeface="Tahoma" pitchFamily="34" charset="0"/>
        </a:defRPr>
      </a:lvl1pPr>
      <a:lvl2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800" kern="1200">
          <a:solidFill>
            <a:schemeClr val="tx2"/>
          </a:solidFill>
          <a:latin typeface="+mn-lt"/>
          <a:ea typeface="+mn-ea"/>
          <a:cs typeface="Tahoma" pitchFamily="34" charset="0"/>
        </a:defRPr>
      </a:lvl2pPr>
      <a:lvl3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3pPr>
      <a:lvl4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400" kern="1200">
          <a:solidFill>
            <a:schemeClr val="tx2"/>
          </a:solidFill>
          <a:latin typeface="+mn-lt"/>
          <a:ea typeface="+mn-ea"/>
          <a:cs typeface="Tahoma" pitchFamily="34" charset="0"/>
        </a:defRPr>
      </a:lvl4pPr>
      <a:lvl5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400" kern="1200" baseline="0">
          <a:solidFill>
            <a:schemeClr val="tx1"/>
          </a:solidFill>
          <a:latin typeface="+mn-lt"/>
          <a:ea typeface="+mn-ea"/>
          <a:cs typeface="Tahoma" pitchFamily="34" charset="0"/>
        </a:defRPr>
      </a:lvl5pPr>
      <a:lvl6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hidden">
          <a:xfrm>
            <a:off x="0" y="1335973"/>
            <a:ext cx="9144000" cy="55220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19301"/>
            <a:ext cx="8229600" cy="41173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981325" y="273180"/>
            <a:ext cx="318135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 b="0" cap="all" spc="300" baseline="0">
                <a:solidFill>
                  <a:schemeClr val="tx1"/>
                </a:solidFill>
              </a:defRPr>
            </a:lvl1pPr>
          </a:lstStyle>
          <a:p>
            <a:fld id="{99FA0A3F-CB68-4784-9A25-99274475540E}" type="datetimeFigureOut">
              <a:rPr lang="uk-UA" smtClean="0">
                <a:solidFill>
                  <a:prstClr val="black"/>
                </a:solidFill>
              </a:rPr>
              <a:pPr/>
              <a:t>08.06.2015</a:t>
            </a:fld>
            <a:endParaRPr lang="uk-UA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47800" y="6486525"/>
            <a:ext cx="62484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100" b="0" cap="all" spc="300" baseline="0">
                <a:solidFill>
                  <a:schemeClr val="tx1"/>
                </a:solidFill>
              </a:defRPr>
            </a:lvl1pPr>
          </a:lstStyle>
          <a:p>
            <a:endParaRPr lang="uk-UA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38600" y="6172200"/>
            <a:ext cx="1066800" cy="304800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ctr">
            <a:normAutofit/>
          </a:bodyPr>
          <a:lstStyle>
            <a:lvl1pPr algn="ctr">
              <a:defRPr sz="1200" b="1">
                <a:solidFill>
                  <a:schemeClr val="tx1"/>
                </a:solidFill>
              </a:defRPr>
            </a:lvl1pPr>
          </a:lstStyle>
          <a:p>
            <a:fld id="{3538C6F5-5A41-486F-B2E5-9ADFBCB9ED5E}" type="slidenum">
              <a:rPr lang="uk-UA" smtClean="0">
                <a:solidFill>
                  <a:prstClr val="black"/>
                </a:solidFill>
              </a:rPr>
              <a:pPr/>
              <a:t>‹#›</a:t>
            </a:fld>
            <a:endParaRPr lang="uk-UA">
              <a:solidFill>
                <a:prstClr val="black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1331436"/>
            <a:ext cx="9144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14600" y="975360"/>
            <a:ext cx="4114800" cy="70104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8528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ctr" defTabSz="914400" rtl="0" eaLnBrk="1" latinLnBrk="0" hangingPunct="1">
        <a:spcBef>
          <a:spcPts val="400"/>
        </a:spcBef>
        <a:buNone/>
        <a:defRPr sz="1800" b="1" kern="1200" cap="all" spc="0" baseline="0">
          <a:solidFill>
            <a:schemeClr val="bg1">
              <a:lumMod val="75000"/>
              <a:lumOff val="25000"/>
            </a:schemeClr>
          </a:solidFill>
          <a:effectLst/>
          <a:latin typeface="+mj-lt"/>
          <a:ea typeface="+mj-ea"/>
          <a:cs typeface="Tunga" pitchFamily="2"/>
        </a:defRPr>
      </a:lvl1pPr>
    </p:titleStyle>
    <p:bodyStyle>
      <a:lvl1pPr marL="0" indent="0" algn="ctr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>
          <a:schemeClr val="accent1"/>
        </a:buClr>
        <a:buFontTx/>
        <a:buNone/>
        <a:defRPr sz="2000" b="0" i="0" kern="1200" cap="none" spc="30" baseline="0">
          <a:solidFill>
            <a:schemeClr val="tx1"/>
          </a:solidFill>
          <a:latin typeface="+mn-lt"/>
          <a:ea typeface="+mn-ea"/>
          <a:cs typeface="Tahoma" pitchFamily="34" charset="0"/>
        </a:defRPr>
      </a:lvl1pPr>
      <a:lvl2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800" kern="1200">
          <a:solidFill>
            <a:schemeClr val="tx2"/>
          </a:solidFill>
          <a:latin typeface="+mn-lt"/>
          <a:ea typeface="+mn-ea"/>
          <a:cs typeface="Tahoma" pitchFamily="34" charset="0"/>
        </a:defRPr>
      </a:lvl2pPr>
      <a:lvl3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3pPr>
      <a:lvl4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400" kern="1200">
          <a:solidFill>
            <a:schemeClr val="tx2"/>
          </a:solidFill>
          <a:latin typeface="+mn-lt"/>
          <a:ea typeface="+mn-ea"/>
          <a:cs typeface="Tahoma" pitchFamily="34" charset="0"/>
        </a:defRPr>
      </a:lvl4pPr>
      <a:lvl5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400" kern="1200" baseline="0">
          <a:solidFill>
            <a:schemeClr val="tx1"/>
          </a:solidFill>
          <a:latin typeface="+mn-lt"/>
          <a:ea typeface="+mn-ea"/>
          <a:cs typeface="Tahoma" pitchFamily="34" charset="0"/>
        </a:defRPr>
      </a:lvl5pPr>
      <a:lvl6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jpeg"/><Relationship Id="rId4" Type="http://schemas.openxmlformats.org/officeDocument/2006/relationships/image" Target="../media/image6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jpe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hyperlink" Target="http://webspoon.ru/cuisine/polskaja-kuhnja" TargetMode="External"/><Relationship Id="rId3" Type="http://schemas.openxmlformats.org/officeDocument/2006/relationships/hyperlink" Target="http://www.gotovim.ru/national/polish/" TargetMode="External"/><Relationship Id="rId7" Type="http://schemas.openxmlformats.org/officeDocument/2006/relationships/hyperlink" Target="http://www.tarelochka.com/recept/t59.html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mmenu.com/recepty/nacionalnaya-kuhnya/polskaya-kukhnya/" TargetMode="External"/><Relationship Id="rId5" Type="http://schemas.openxmlformats.org/officeDocument/2006/relationships/hyperlink" Target="http://www.russianfood.com/recipes/bytype/?fid=148" TargetMode="External"/><Relationship Id="rId4" Type="http://schemas.openxmlformats.org/officeDocument/2006/relationships/hyperlink" Target="http://cookorama.net/uk/blog/polska-kuhnya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5536" y="1124744"/>
            <a:ext cx="831148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dirty="0" smtClean="0">
                <a:solidFill>
                  <a:srgbClr val="002060"/>
                </a:solidFill>
              </a:rPr>
              <a:t>Методичні </a:t>
            </a:r>
            <a:r>
              <a:rPr lang="uk-UA" sz="4000" smtClean="0">
                <a:solidFill>
                  <a:srgbClr val="002060"/>
                </a:solidFill>
              </a:rPr>
              <a:t>рекомендації </a:t>
            </a:r>
            <a:endParaRPr lang="uk-UA" sz="4000" smtClean="0">
              <a:solidFill>
                <a:srgbClr val="002060"/>
              </a:solidFill>
            </a:endParaRPr>
          </a:p>
          <a:p>
            <a:pPr algn="ctr"/>
            <a:r>
              <a:rPr lang="uk-UA" sz="4000" smtClean="0">
                <a:solidFill>
                  <a:srgbClr val="002060"/>
                </a:solidFill>
              </a:rPr>
              <a:t>до </a:t>
            </a:r>
            <a:r>
              <a:rPr lang="uk-UA" sz="4000" dirty="0" smtClean="0">
                <a:solidFill>
                  <a:srgbClr val="002060"/>
                </a:solidFill>
              </a:rPr>
              <a:t>проведення уроків з предмета «Технології» до розділу «Закарпатська</a:t>
            </a:r>
            <a:r>
              <a:rPr lang="uk-UA" sz="4000" dirty="0" smtClean="0"/>
              <a:t> </a:t>
            </a:r>
            <a:r>
              <a:rPr lang="uk-UA" sz="4000" dirty="0" smtClean="0">
                <a:solidFill>
                  <a:srgbClr val="002060"/>
                </a:solidFill>
              </a:rPr>
              <a:t>кухня»</a:t>
            </a:r>
            <a:endParaRPr lang="uk-UA" sz="4000" dirty="0">
              <a:solidFill>
                <a:srgbClr val="002060"/>
              </a:solidFill>
            </a:endParaRPr>
          </a:p>
        </p:txBody>
      </p:sp>
      <p:pic>
        <p:nvPicPr>
          <p:cNvPr id="1026" name="Picture 2" descr="http://www.maptour.com.ua/media/blog/y/k/73it3y5hov9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679289"/>
            <a:ext cx="3774976" cy="28388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188640"/>
            <a:ext cx="87129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400" b="1" dirty="0"/>
              <a:t>Департамент освіти і науки Черкаської обласної державної адміністрації</a:t>
            </a:r>
            <a:endParaRPr lang="uk-UA" sz="1400" dirty="0"/>
          </a:p>
          <a:p>
            <a:pPr algn="ctr"/>
            <a:r>
              <a:rPr lang="uk-UA" sz="1400" b="1" dirty="0"/>
              <a:t>Державний навчальний заклад «Іркліївський професійний аграрний ліцей»</a:t>
            </a:r>
            <a:endParaRPr lang="uk-UA" sz="1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933254" y="6518162"/>
            <a:ext cx="1236043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400" cap="none" spc="0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Іркліїв</a:t>
            </a:r>
            <a:r>
              <a:rPr lang="ru-RU" sz="1400" cap="none" spc="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2015р.</a:t>
            </a:r>
            <a:endParaRPr lang="ru-RU" sz="1400" cap="none" spc="0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7688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88640"/>
            <a:ext cx="8694712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400" dirty="0" smtClean="0"/>
              <a:t>Закарпатські євреї пропонують свої традиційні страви: </a:t>
            </a:r>
            <a:r>
              <a:rPr lang="uk-UA" sz="4400" dirty="0" err="1" smtClean="0"/>
              <a:t>човлент</a:t>
            </a:r>
            <a:r>
              <a:rPr lang="uk-UA" sz="4400" dirty="0" smtClean="0"/>
              <a:t>, печінку по-європейськи, фаршировану рибу.</a:t>
            </a:r>
            <a:endParaRPr lang="uk-UA" sz="4400" dirty="0"/>
          </a:p>
        </p:txBody>
      </p:sp>
      <p:pic>
        <p:nvPicPr>
          <p:cNvPr id="17410" name="Picture 2" descr="http://www.1001eda.com/wp-content/uploads/2013/10/244_14_10_2013_31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406059"/>
            <a:ext cx="3806763" cy="2534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http://cookfood.com.ua/pics/SFrSX8ZO/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214412"/>
            <a:ext cx="4347356" cy="2868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327361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88640"/>
            <a:ext cx="876672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5400" dirty="0" smtClean="0"/>
              <a:t>Роми - </a:t>
            </a:r>
            <a:r>
              <a:rPr lang="uk-UA" sz="5400" dirty="0" err="1" smtClean="0"/>
              <a:t>гурку</a:t>
            </a:r>
            <a:r>
              <a:rPr lang="uk-UA" sz="5400" dirty="0" smtClean="0"/>
              <a:t>, </a:t>
            </a:r>
            <a:r>
              <a:rPr lang="uk-UA" sz="5400" dirty="0" err="1" smtClean="0"/>
              <a:t>погачі</a:t>
            </a:r>
            <a:r>
              <a:rPr lang="uk-UA" sz="5400" dirty="0" smtClean="0"/>
              <a:t>, вим'я тушковане, смажені рубці. </a:t>
            </a:r>
            <a:endParaRPr lang="uk-UA" sz="5400" dirty="0"/>
          </a:p>
        </p:txBody>
      </p:sp>
      <p:pic>
        <p:nvPicPr>
          <p:cNvPr id="16386" name="Picture 2" descr="http://www.kolyba.org.ua/images/recept/druhi_stravy/hurk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5" y="1804485"/>
            <a:ext cx="3096455" cy="218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http://www.jaksbakery.com/uploads/1/8/1/5/18154863/2052596_orig.jpg?141206842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127" y="4133341"/>
            <a:ext cx="3911352" cy="2607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2" name="Picture 8" descr="http://heroes.kiev.ua/images/kak-prigotovit-vymja-tushenoe-s-kartofelem_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486" y="4351274"/>
            <a:ext cx="2762250" cy="2171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4" name="Picture 10" descr="http://www.aif.ru/pictures/201301/11(13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6079" y="1804485"/>
            <a:ext cx="3239064" cy="2441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584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1659"/>
            <a:ext cx="8514184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800" dirty="0" smtClean="0"/>
              <a:t>Однак при цьому закарпатська кухня багата також самобутніми стравами, які дійшли до нас із давнини, і не зустрічаються в жодному меню інших народів - підбивані пасулі, лопатки і ріпа, дзьобачки та багато інших страв.</a:t>
            </a:r>
            <a:endParaRPr lang="uk-UA" sz="4800" dirty="0"/>
          </a:p>
        </p:txBody>
      </p:sp>
    </p:spTree>
    <p:extLst>
      <p:ext uri="{BB962C8B-B14F-4D97-AF65-F5344CB8AC3E}">
        <p14:creationId xmlns:p14="http://schemas.microsoft.com/office/powerpoint/2010/main" val="3535172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31052" y="116632"/>
            <a:ext cx="869471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200" dirty="0" smtClean="0"/>
              <a:t>Закарпатці дуже люблять запашну і гострувату їжу і активно використовують червону паприку "</a:t>
            </a:r>
            <a:r>
              <a:rPr lang="uk-UA" sz="3200" dirty="0" err="1" smtClean="0"/>
              <a:t>папригу</a:t>
            </a:r>
            <a:r>
              <a:rPr lang="uk-UA" sz="3200" dirty="0" smtClean="0"/>
              <a:t>" і чорний перець "попер", а також часник, цибулю, кмин, і всяку пряну зелень - "чабрик" (чебрець, </a:t>
            </a:r>
            <a:r>
              <a:rPr lang="uk-UA" sz="3200" dirty="0" err="1" smtClean="0"/>
              <a:t>тим'ян</a:t>
            </a:r>
            <a:r>
              <a:rPr lang="uk-UA" sz="3200" dirty="0" smtClean="0"/>
              <a:t>), "</a:t>
            </a:r>
            <a:r>
              <a:rPr lang="uk-UA" sz="3200" dirty="0" err="1" smtClean="0"/>
              <a:t>зеллер</a:t>
            </a:r>
            <a:r>
              <a:rPr lang="uk-UA" sz="3200" dirty="0" smtClean="0"/>
              <a:t>" (селеру), кріп, петрушку</a:t>
            </a:r>
            <a:endParaRPr lang="uk-UA" sz="3200" dirty="0"/>
          </a:p>
        </p:txBody>
      </p:sp>
      <p:pic>
        <p:nvPicPr>
          <p:cNvPr id="14340" name="Picture 4" descr="http://cook.jijour.com/wp-content/uploads/2012/08/specii-ta-pryanoshhi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54" y="3132848"/>
            <a:ext cx="5729908" cy="3584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1853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170618"/>
            <a:ext cx="9144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dirty="0" smtClean="0"/>
              <a:t>Також закарпатській кухні властиво використовувати соуси - найчастіше сметанний, грибний і томатний</a:t>
            </a:r>
            <a:r>
              <a:rPr lang="ru-RU" sz="3600" dirty="0" smtClean="0"/>
              <a:t>.</a:t>
            </a:r>
            <a:endParaRPr lang="uk-UA" sz="3600" dirty="0"/>
          </a:p>
        </p:txBody>
      </p:sp>
      <p:pic>
        <p:nvPicPr>
          <p:cNvPr id="13314" name="Picture 2" descr="http://kushatpodano-ru.ru/wp-content/uploads/2012/12/Smetannyiy-sou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98" y="3429000"/>
            <a:ext cx="2748547" cy="2748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://kulibook.ru/uploads/posts/2011-03/1300294003_gribnoj-sous-s-syro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3227" y="2924944"/>
            <a:ext cx="2843535" cy="2132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http://udoktora.net/file/image/2013/11/r20131119528b99663461e.jpg/680x45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6679" y="4437112"/>
            <a:ext cx="3064545" cy="2047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224155" y="116632"/>
            <a:ext cx="28463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err="1" smtClean="0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Розділ</a:t>
            </a:r>
            <a:r>
              <a:rPr lang="ru-RU" sz="5400" b="1" cap="none" spc="0" dirty="0" smtClean="0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ІІ</a:t>
            </a:r>
            <a:endParaRPr lang="ru-RU" sz="5400" b="1" cap="none" spc="0" dirty="0">
              <a:ln w="1905"/>
              <a:solidFill>
                <a:schemeClr val="tx1">
                  <a:lumMod val="95000"/>
                  <a:lumOff val="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1287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412776"/>
            <a:ext cx="8928992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dirty="0" smtClean="0"/>
              <a:t>Закарпатській кухні притаманні такі супи і юшки з м’ясом: угорський гуляш, косаш-левеш дзяма, куряча поливка, окрошка, курячий бульйон Уйгазі, суп з фрикадельками та ін.</a:t>
            </a:r>
            <a:endParaRPr lang="uk-UA" sz="2800" b="1" dirty="0" smtClean="0"/>
          </a:p>
          <a:p>
            <a:pPr algn="ctr"/>
            <a:endParaRPr lang="uk-UA" dirty="0"/>
          </a:p>
        </p:txBody>
      </p:sp>
      <p:pic>
        <p:nvPicPr>
          <p:cNvPr id="12292" name="Picture 4" descr="http://www.restoran-varosh.com.ua/wp-content/uploads/2013/11/zak_kuhnj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356992"/>
            <a:ext cx="4121606" cy="3181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855148" y="332656"/>
            <a:ext cx="335149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err="1" smtClean="0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Розділ</a:t>
            </a:r>
            <a:r>
              <a:rPr lang="ru-RU" sz="5400" b="1" cap="none" spc="0" dirty="0" smtClean="0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ІІІ</a:t>
            </a:r>
            <a:endParaRPr lang="ru-RU" sz="5400" b="1" cap="none" spc="0" dirty="0">
              <a:ln w="1905"/>
              <a:solidFill>
                <a:schemeClr val="tx1">
                  <a:lumMod val="95000"/>
                  <a:lumOff val="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49878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84535" y="-171400"/>
            <a:ext cx="56886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800" b="1" dirty="0" smtClean="0"/>
              <a:t>Угорський гуляш</a:t>
            </a:r>
            <a:endParaRPr lang="uk-UA" sz="48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202" y="659597"/>
            <a:ext cx="9144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/>
              <a:t>На 4 порції:500 г яловичини (з </a:t>
            </a:r>
            <a:r>
              <a:rPr lang="uk-UA" dirty="0" err="1" smtClean="0"/>
              <a:t>бедра</a:t>
            </a:r>
            <a:r>
              <a:rPr lang="uk-UA" dirty="0" smtClean="0"/>
              <a:t>),1 велика цибулина,100 г копченого або білого сала,4-5 картоплин середнього розміру,1 помідор,1 червоний болгарський перець,1 зелений болгарський перець стручковий,2-3 чайні ложки солодкої паприки,дрібка пекучої паприки,склянка білого вина,склянка борошна і 1 яйце - на </a:t>
            </a:r>
            <a:r>
              <a:rPr lang="uk-UA" dirty="0" err="1" smtClean="0"/>
              <a:t>чіпетки</a:t>
            </a:r>
            <a:r>
              <a:rPr lang="uk-UA" dirty="0" smtClean="0"/>
              <a:t>,сіль, чорний перець за смаком,1 ч. ложка кмину,1-2 зубчики часнику за бажанням.</a:t>
            </a:r>
            <a:endParaRPr lang="uk-UA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-68071" y="2138240"/>
            <a:ext cx="7088343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/>
              <a:t>М'ясо яловиче поріжемо на кубики 1,5 на 1,5 см. Цибулю дрібно посічемо. Сало поріжемо на кубики, помістимо в казан або товстостінну каструлю, витопимо з нього увесь жир, шкварки виберемо шумівкою. У витоплений гарячий жир вкидаємо цибулю, обсмажуємо її до золотистого кольору, додаємо грубо порізаний помідор і перці, нарізані смужками. Добре підсмажуємо, потім вкинемо у казан порізане м’ясо, кмин, сіль, чорний перець, часник. Тушкуємо все разом з овочами, не закриваючи кришкою і постійно перемішуючи. Потім зменшуємо вогонь і тушкуємо м’ясо до </a:t>
            </a:r>
            <a:r>
              <a:rPr lang="uk-UA" dirty="0" err="1" smtClean="0"/>
              <a:t>напівготовності</a:t>
            </a:r>
            <a:r>
              <a:rPr lang="uk-UA" dirty="0" err="1"/>
              <a:t>.</a:t>
            </a:r>
            <a:r>
              <a:rPr lang="uk-UA" dirty="0" err="1" smtClean="0"/>
              <a:t>Тим</a:t>
            </a:r>
            <a:r>
              <a:rPr lang="uk-UA" dirty="0" smtClean="0"/>
              <a:t> часом чистимо картоплю і ріжемо її на акуратні кубики - 1,5Х1,5 </a:t>
            </a:r>
            <a:r>
              <a:rPr lang="uk-UA" dirty="0" err="1" smtClean="0"/>
              <a:t>см.Висипаємо</a:t>
            </a:r>
            <a:r>
              <a:rPr lang="uk-UA" dirty="0" smtClean="0"/>
              <a:t> в гуляш картоплю, і підливаємо все </a:t>
            </a:r>
            <a:r>
              <a:rPr lang="uk-UA" dirty="0" err="1" smtClean="0"/>
              <a:t>окропом..Варимо</a:t>
            </a:r>
            <a:r>
              <a:rPr lang="uk-UA" dirty="0" smtClean="0"/>
              <a:t> гуляш до готовності картоплі. Тим часом </a:t>
            </a:r>
            <a:r>
              <a:rPr lang="uk-UA" dirty="0" err="1" smtClean="0"/>
              <a:t>чіпетки</a:t>
            </a:r>
            <a:r>
              <a:rPr lang="uk-UA" dirty="0" smtClean="0"/>
              <a:t> готуємо окремо. Замішуємо з 1 яйця і борошна дуже круте тісто без води, щоб з нього можна було відщипувати і відварюємо маленькі відщипнуті кульки в посоленому окропі. Додаємо </a:t>
            </a:r>
            <a:r>
              <a:rPr lang="uk-UA" dirty="0" err="1" smtClean="0"/>
              <a:t>чіпетки</a:t>
            </a:r>
            <a:r>
              <a:rPr lang="uk-UA" dirty="0" smtClean="0"/>
              <a:t> прямо в готовий гуляш, або кожному в тарілку.</a:t>
            </a:r>
            <a:endParaRPr lang="uk-UA" dirty="0"/>
          </a:p>
        </p:txBody>
      </p:sp>
      <p:pic>
        <p:nvPicPr>
          <p:cNvPr id="11266" name="Picture 2" descr="https://encrypted-tbn2.gstatic.com/images?q=tbn:ANd9GcQl7LDTkUD6SMXruij6iVnXPQeAiylZMAyQOs6q9Ht_9j8Qeg8vC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7258" y="2564904"/>
            <a:ext cx="2136742" cy="3197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2349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58847"/>
            <a:ext cx="8640960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dirty="0" smtClean="0"/>
              <a:t>Гуляш - одна з найпопулярніших і найулюбленіших страв угорської кухні у всьому світі. Ця густа пряна яскрава суміш яловичого м'яса, картоплі і паприки вважається національним надбанням і культурною спадщиною Угорщини. </a:t>
            </a:r>
            <a:br>
              <a:rPr lang="uk-UA" sz="2400" dirty="0" smtClean="0"/>
            </a:br>
            <a:r>
              <a:rPr lang="uk-UA" sz="2400" dirty="0" smtClean="0"/>
              <a:t>Щодо кулінарної класифікації гуляшу, то тут справа трохи заплутана. Що він таке – перша страва чи друга – на це запитання однозначної відповіді не існує. Угорський гуляш є одночасно як супом, так і гарячою закускою, хоча офіційно його відносять до перших страв. Насправді ці всі класифікації - діло десяте, гуляш у всякому вигляді божественно смачний.</a:t>
            </a:r>
            <a:br>
              <a:rPr lang="uk-UA" sz="2400" dirty="0" smtClean="0"/>
            </a:br>
            <a:r>
              <a:rPr lang="uk-UA" sz="2400" dirty="0" smtClean="0"/>
              <a:t>Їсться гуляш ложкою з глибокої тарілки. Справжній угорський гуляш готують обов’язково з яловичини, переважно з </a:t>
            </a:r>
            <a:r>
              <a:rPr lang="uk-UA" sz="2400" dirty="0" err="1" smtClean="0"/>
              <a:t>бедреної</a:t>
            </a:r>
            <a:r>
              <a:rPr lang="uk-UA" sz="2400" dirty="0" smtClean="0"/>
              <a:t> частини, бо свинина робить його занадто жирним, а телятині бракує насиченого смаку. Іноді гуляш готують з молодої баранини, але тоді це обумовлюється в назві.</a:t>
            </a:r>
            <a:endParaRPr lang="uk-UA" sz="2400" dirty="0"/>
          </a:p>
        </p:txBody>
      </p:sp>
    </p:spTree>
    <p:extLst>
      <p:ext uri="{BB962C8B-B14F-4D97-AF65-F5344CB8AC3E}">
        <p14:creationId xmlns:p14="http://schemas.microsoft.com/office/powerpoint/2010/main" val="550178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7584" y="3134"/>
            <a:ext cx="74888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800" b="1" dirty="0" smtClean="0"/>
              <a:t>Косаш-левеш. Дзяма</a:t>
            </a:r>
            <a:endParaRPr lang="uk-UA" sz="48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90903" y="1196752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dirty="0" smtClean="0"/>
              <a:t>Нам знадобиться</a:t>
            </a:r>
          </a:p>
          <a:p>
            <a:r>
              <a:rPr lang="uk-UA" dirty="0" smtClean="0"/>
              <a:t>1,5 л бульйону з </a:t>
            </a:r>
            <a:r>
              <a:rPr lang="uk-UA" dirty="0" err="1" smtClean="0"/>
              <a:t>шовдиря</a:t>
            </a:r>
            <a:r>
              <a:rPr lang="uk-UA" dirty="0" smtClean="0"/>
              <a:t>,</a:t>
            </a:r>
          </a:p>
          <a:p>
            <a:r>
              <a:rPr lang="uk-UA" dirty="0" smtClean="0"/>
              <a:t>склянка сметани 20%,</a:t>
            </a:r>
          </a:p>
          <a:p>
            <a:r>
              <a:rPr lang="uk-UA" dirty="0" smtClean="0"/>
              <a:t>2 ст. ложка борошна</a:t>
            </a:r>
          </a:p>
          <a:p>
            <a:r>
              <a:rPr lang="uk-UA" dirty="0" smtClean="0"/>
              <a:t>Яєць стільки скільки порцій,</a:t>
            </a:r>
          </a:p>
          <a:p>
            <a:r>
              <a:rPr lang="uk-UA" dirty="0" smtClean="0"/>
              <a:t>2 голівки часнику,</a:t>
            </a:r>
          </a:p>
          <a:p>
            <a:r>
              <a:rPr lang="uk-UA" dirty="0" smtClean="0"/>
              <a:t>кілька ложок лимонного соку,</a:t>
            </a:r>
          </a:p>
          <a:p>
            <a:r>
              <a:rPr lang="uk-UA" dirty="0" smtClean="0"/>
              <a:t>4 смажені й порізані на кубики грінки</a:t>
            </a:r>
            <a:endParaRPr lang="uk-UA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03977" y="4005064"/>
            <a:ext cx="905475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/>
              <a:t>Якщо бульйон дуже солоний чи жирний, розвести його водою. Довести до кипіння і вкинути почищені зубчики часнику. Тим часом зробити заправку: в мисці добре змішати борошно, сметану і 4 ложки гарячого бульйону з каструлі. Влити заправку, постійно помішуючи, в </a:t>
            </a:r>
            <a:r>
              <a:rPr lang="uk-UA" dirty="0" err="1" smtClean="0"/>
              <a:t>левеш</a:t>
            </a:r>
            <a:r>
              <a:rPr lang="uk-UA" dirty="0" smtClean="0"/>
              <a:t>. Постійно пробуючи, аби не перекислити, додати лимонний сік. Яйця зварити прямо у </a:t>
            </a:r>
            <a:r>
              <a:rPr lang="uk-UA" dirty="0" err="1" smtClean="0"/>
              <a:t>дзямі</a:t>
            </a:r>
            <a:r>
              <a:rPr lang="uk-UA" dirty="0" smtClean="0"/>
              <a:t>, - </a:t>
            </a:r>
            <a:r>
              <a:rPr lang="uk-UA" dirty="0" err="1" smtClean="0"/>
              <a:t>пашот</a:t>
            </a:r>
            <a:r>
              <a:rPr lang="uk-UA" dirty="0" smtClean="0"/>
              <a:t>.</a:t>
            </a:r>
          </a:p>
          <a:p>
            <a:r>
              <a:rPr lang="uk-UA" dirty="0" smtClean="0"/>
              <a:t>На дно тарілки покласти грінки і залити їх </a:t>
            </a:r>
            <a:r>
              <a:rPr lang="uk-UA" dirty="0" err="1" smtClean="0"/>
              <a:t>левешом</a:t>
            </a:r>
            <a:r>
              <a:rPr lang="uk-UA" dirty="0" smtClean="0"/>
              <a:t>. В кожну тарілку по 1 яйце </a:t>
            </a:r>
            <a:r>
              <a:rPr lang="uk-UA" dirty="0" err="1" smtClean="0"/>
              <a:t>пашот</a:t>
            </a:r>
            <a:endParaRPr lang="uk-UA" dirty="0"/>
          </a:p>
        </p:txBody>
      </p:sp>
      <p:pic>
        <p:nvPicPr>
          <p:cNvPr id="10242" name="Picture 2" descr="http://www.kolyba.org.ua/images/recept/kosash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1353" y="958706"/>
            <a:ext cx="4127895" cy="2784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842154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3488" y="476672"/>
            <a:ext cx="8964488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dirty="0" smtClean="0"/>
              <a:t>Імовірно, квасолю на Закарпаття принесли з собою саме римляни, які у 107 році н.е. розгромили на території Закарпаття один з останніх оплотів </a:t>
            </a:r>
            <a:r>
              <a:rPr lang="uk-UA" sz="3200" dirty="0" err="1" smtClean="0"/>
              <a:t>Дакійського</a:t>
            </a:r>
            <a:r>
              <a:rPr lang="uk-UA" sz="3200" dirty="0" smtClean="0"/>
              <a:t> царства (сучасне село М.</a:t>
            </a:r>
            <a:r>
              <a:rPr lang="uk-UA" sz="3200" dirty="0" err="1" smtClean="0"/>
              <a:t>Копаня</a:t>
            </a:r>
            <a:r>
              <a:rPr lang="uk-UA" sz="3200" dirty="0" smtClean="0"/>
              <a:t> Виноградівського району). Після цього по території Румунії та Закарпаття проходив так званий </a:t>
            </a:r>
            <a:r>
              <a:rPr lang="uk-UA" sz="3200" dirty="0" err="1" smtClean="0"/>
              <a:t>Карпатос</a:t>
            </a:r>
            <a:r>
              <a:rPr lang="uk-UA" sz="3200" dirty="0" smtClean="0"/>
              <a:t> </a:t>
            </a:r>
            <a:r>
              <a:rPr lang="uk-UA" sz="3200" dirty="0" err="1" smtClean="0"/>
              <a:t>Лімес</a:t>
            </a:r>
            <a:r>
              <a:rPr lang="uk-UA" sz="3200" dirty="0" smtClean="0"/>
              <a:t> (північно-східний кордон Римської імперії). Сучасні румуни вважають себе нащадками </a:t>
            </a:r>
            <a:r>
              <a:rPr lang="uk-UA" sz="3200" dirty="0" err="1" smtClean="0"/>
              <a:t>дакійців</a:t>
            </a:r>
            <a:r>
              <a:rPr lang="uk-UA" sz="3200" dirty="0" smtClean="0"/>
              <a:t> та римлян, тож не дивно, що культури, принесені римлянами, є традиційними для румунів.</a:t>
            </a:r>
            <a:endParaRPr lang="uk-UA" sz="3200" dirty="0"/>
          </a:p>
        </p:txBody>
      </p:sp>
    </p:spTree>
    <p:extLst>
      <p:ext uri="{BB962C8B-B14F-4D97-AF65-F5344CB8AC3E}">
        <p14:creationId xmlns:p14="http://schemas.microsoft.com/office/powerpoint/2010/main" val="4212429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0602" y="260648"/>
            <a:ext cx="8417862" cy="62170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/>
              <a:t>Державний навчальний заклад </a:t>
            </a:r>
          </a:p>
          <a:p>
            <a:pPr algn="ctr"/>
            <a:r>
              <a:rPr lang="uk-UA" dirty="0"/>
              <a:t>«Іркліївський професійний аграрний ліцей»</a:t>
            </a:r>
          </a:p>
          <a:p>
            <a:r>
              <a:rPr lang="uk-UA" dirty="0"/>
              <a:t> </a:t>
            </a:r>
          </a:p>
          <a:p>
            <a:r>
              <a:rPr lang="uk-UA" sz="1400" dirty="0" smtClean="0"/>
              <a:t>             Методичні </a:t>
            </a:r>
            <a:r>
              <a:rPr lang="uk-UA" sz="1400" dirty="0"/>
              <a:t>рекомендації до проведення уроків  до розділу  «Закарпатська кухня»</a:t>
            </a:r>
          </a:p>
          <a:p>
            <a:pPr algn="just"/>
            <a:r>
              <a:rPr lang="uk-UA" sz="1400" dirty="0"/>
              <a:t>З метою посилення ефективності засвоєння нових знань дуже важливо ставити перед учнем завдання порівняти, аналізувати, узагальнювати сприйняте.  Дані методичні рекомендації комплексно реалізує низку педагогічний принципів. </a:t>
            </a:r>
          </a:p>
          <a:p>
            <a:pPr algn="just"/>
            <a:r>
              <a:rPr lang="uk-UA" sz="1400" dirty="0" smtClean="0"/>
              <a:t>             Дана </a:t>
            </a:r>
            <a:r>
              <a:rPr lang="uk-UA" sz="1400" dirty="0"/>
              <a:t>робота органічно вписується в навчальний процес  або виконується в позаурочний час, відповідає основним положенням системи освіти. Закарпатська кухня налічує сотні рецептів, що характеризуються простотою приготування і прекрасними, неповторними смаковими якостями, ароматом, соковитістю. </a:t>
            </a:r>
          </a:p>
          <a:p>
            <a:pPr algn="just"/>
            <a:r>
              <a:rPr lang="uk-UA" sz="1400" dirty="0" smtClean="0"/>
              <a:t>            Дана </a:t>
            </a:r>
            <a:r>
              <a:rPr lang="uk-UA" sz="1400" dirty="0"/>
              <a:t>методична розробка містить характеристику закарпатської кухні, технологію приготування різних груп страв, норма закладки сировини для приготування даної страви, готову страву.</a:t>
            </a:r>
          </a:p>
          <a:p>
            <a:pPr algn="just"/>
            <a:r>
              <a:rPr lang="uk-UA" sz="1400" dirty="0"/>
              <a:t>    </a:t>
            </a:r>
            <a:r>
              <a:rPr lang="uk-UA" sz="1400" dirty="0" smtClean="0"/>
              <a:t>        </a:t>
            </a:r>
            <a:r>
              <a:rPr lang="uk-UA" sz="1400" dirty="0"/>
              <a:t>Методична розробка рекомендується для використання професійно-технічних навчальних закладів на уроках теоретичного навчання. </a:t>
            </a:r>
          </a:p>
          <a:p>
            <a:r>
              <a:rPr lang="uk-UA" dirty="0"/>
              <a:t> </a:t>
            </a:r>
          </a:p>
          <a:p>
            <a:r>
              <a:rPr lang="uk-UA" dirty="0"/>
              <a:t>   </a:t>
            </a:r>
          </a:p>
          <a:p>
            <a:r>
              <a:rPr lang="uk-UA" sz="1400" dirty="0"/>
              <a:t>Автор: </a:t>
            </a:r>
            <a:r>
              <a:rPr lang="uk-UA" sz="1400" dirty="0" err="1"/>
              <a:t>Галенко</a:t>
            </a:r>
            <a:r>
              <a:rPr lang="uk-UA" sz="1400" dirty="0"/>
              <a:t> О.В. – викладач технології приготування їжі.</a:t>
            </a:r>
          </a:p>
          <a:p>
            <a:r>
              <a:rPr lang="uk-UA" sz="1400" dirty="0"/>
              <a:t> </a:t>
            </a:r>
          </a:p>
          <a:p>
            <a:r>
              <a:rPr lang="uk-UA" sz="1400" dirty="0"/>
              <a:t>Рецензенти: </a:t>
            </a:r>
            <a:r>
              <a:rPr lang="uk-UA" sz="1400" dirty="0" err="1"/>
              <a:t>Жулінська</a:t>
            </a:r>
            <a:r>
              <a:rPr lang="uk-UA" sz="1400" dirty="0"/>
              <a:t> Н.В.- заступник директора з </a:t>
            </a:r>
          </a:p>
          <a:p>
            <a:r>
              <a:rPr lang="uk-UA" sz="1400" dirty="0"/>
              <a:t>                                                       навчально-виховної роботи;</a:t>
            </a:r>
          </a:p>
          <a:p>
            <a:r>
              <a:rPr lang="uk-UA" sz="1400" dirty="0"/>
              <a:t>                      Литвиненко О.А.- методист.</a:t>
            </a:r>
          </a:p>
          <a:p>
            <a:r>
              <a:rPr lang="uk-UA" sz="1400" dirty="0"/>
              <a:t> </a:t>
            </a:r>
          </a:p>
          <a:p>
            <a:r>
              <a:rPr lang="uk-UA" sz="1400" dirty="0"/>
              <a:t> </a:t>
            </a:r>
          </a:p>
          <a:p>
            <a:r>
              <a:rPr lang="uk-UA" sz="1400" i="1" dirty="0"/>
              <a:t>Розглянуто і схвалено методичною комісією ДНЗ «Іркліївський професійний аграрний ліцей» Протокол  № 8  від 06.04 2015р</a:t>
            </a:r>
            <a:r>
              <a:rPr lang="uk-UA" sz="1400" i="1" dirty="0" smtClean="0"/>
              <a:t>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612816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7808" y="116632"/>
            <a:ext cx="896448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dirty="0" smtClean="0"/>
              <a:t>Закарпатські супи з квасолею: </a:t>
            </a:r>
            <a:r>
              <a:rPr lang="uk-UA" sz="4000" dirty="0" err="1" smtClean="0"/>
              <a:t>боб-левеш</a:t>
            </a:r>
            <a:r>
              <a:rPr lang="uk-UA" sz="4000" dirty="0" smtClean="0"/>
              <a:t> </a:t>
            </a:r>
            <a:r>
              <a:rPr lang="uk-UA" sz="4000" dirty="0" err="1" smtClean="0"/>
              <a:t>Йокаш</a:t>
            </a:r>
            <a:r>
              <a:rPr lang="uk-UA" sz="4000" dirty="0" smtClean="0"/>
              <a:t>, </a:t>
            </a:r>
            <a:r>
              <a:rPr lang="uk-UA" sz="4000" dirty="0" err="1" smtClean="0"/>
              <a:t>Пасулі</a:t>
            </a:r>
            <a:r>
              <a:rPr lang="uk-UA" sz="4000" dirty="0" smtClean="0"/>
              <a:t> </a:t>
            </a:r>
            <a:r>
              <a:rPr lang="uk-UA" sz="4000" dirty="0" err="1" smtClean="0"/>
              <a:t>сербані</a:t>
            </a:r>
            <a:r>
              <a:rPr lang="uk-UA" sz="4000" dirty="0" smtClean="0"/>
              <a:t> </a:t>
            </a:r>
            <a:r>
              <a:rPr lang="uk-UA" sz="4000" dirty="0" err="1" smtClean="0"/>
              <a:t>по-воніговськи</a:t>
            </a:r>
            <a:r>
              <a:rPr lang="uk-UA" sz="4000" dirty="0" smtClean="0"/>
              <a:t>, зама </a:t>
            </a:r>
            <a:r>
              <a:rPr lang="uk-UA" sz="4000" dirty="0" err="1" smtClean="0"/>
              <a:t>ку</a:t>
            </a:r>
            <a:r>
              <a:rPr lang="uk-UA" sz="4000" dirty="0" smtClean="0"/>
              <a:t> </a:t>
            </a:r>
            <a:r>
              <a:rPr lang="uk-UA" sz="4000" dirty="0" err="1" smtClean="0"/>
              <a:t>фасоле</a:t>
            </a:r>
            <a:r>
              <a:rPr lang="uk-UA" sz="4000" dirty="0" smtClean="0"/>
              <a:t>, підбивані лопатки ( стручкова квасоля), капусняк з квасолею та картоплею пісний та ін.</a:t>
            </a:r>
            <a:endParaRPr lang="uk-UA" sz="4000" dirty="0"/>
          </a:p>
        </p:txBody>
      </p:sp>
      <p:pic>
        <p:nvPicPr>
          <p:cNvPr id="9218" name="Picture 2" descr="http://express-buro.com.ua/wp-content/uploads/2015/02/end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8636" y="3847044"/>
            <a:ext cx="4202832" cy="2801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310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3822" y="947629"/>
            <a:ext cx="322210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/>
              <a:t>Знадобиться:</a:t>
            </a:r>
          </a:p>
          <a:p>
            <a:r>
              <a:rPr lang="uk-UA" dirty="0" smtClean="0"/>
              <a:t>1 склянка квасолі </a:t>
            </a:r>
            <a:br>
              <a:rPr lang="uk-UA" dirty="0" smtClean="0"/>
            </a:br>
            <a:r>
              <a:rPr lang="uk-UA" dirty="0" smtClean="0"/>
              <a:t>300 г квашеної капусти </a:t>
            </a:r>
            <a:br>
              <a:rPr lang="uk-UA" dirty="0" smtClean="0"/>
            </a:br>
            <a:r>
              <a:rPr lang="uk-UA" dirty="0" smtClean="0"/>
              <a:t>1 ст. ложка з верхом борошна </a:t>
            </a:r>
            <a:br>
              <a:rPr lang="uk-UA" dirty="0" smtClean="0"/>
            </a:br>
            <a:r>
              <a:rPr lang="uk-UA" dirty="0" smtClean="0"/>
              <a:t>2 ст. ложки олії </a:t>
            </a:r>
            <a:br>
              <a:rPr lang="uk-UA" dirty="0" smtClean="0"/>
            </a:br>
            <a:r>
              <a:rPr lang="uk-UA" dirty="0" smtClean="0"/>
              <a:t>сіль,</a:t>
            </a:r>
          </a:p>
          <a:p>
            <a:r>
              <a:rPr lang="uk-UA" dirty="0" smtClean="0"/>
              <a:t> паприка, </a:t>
            </a:r>
          </a:p>
          <a:p>
            <a:r>
              <a:rPr lang="uk-UA" dirty="0" smtClean="0"/>
              <a:t>чорний перець</a:t>
            </a:r>
            <a:endParaRPr lang="uk-UA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5142" y="116632"/>
            <a:ext cx="864640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400" b="1" dirty="0" err="1" smtClean="0"/>
              <a:t>Пасулі</a:t>
            </a:r>
            <a:r>
              <a:rPr lang="uk-UA" sz="4400" b="1" dirty="0" smtClean="0"/>
              <a:t> </a:t>
            </a:r>
            <a:r>
              <a:rPr lang="uk-UA" sz="4400" b="1" dirty="0" err="1" smtClean="0"/>
              <a:t>сербані</a:t>
            </a:r>
            <a:r>
              <a:rPr lang="uk-UA" sz="4400" b="1" dirty="0" smtClean="0"/>
              <a:t> </a:t>
            </a:r>
            <a:r>
              <a:rPr lang="uk-UA" sz="4400" b="1" dirty="0" err="1" smtClean="0"/>
              <a:t>по-воніговськи</a:t>
            </a:r>
            <a:endParaRPr lang="uk-UA" sz="44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73017" y="3645024"/>
            <a:ext cx="819065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/>
              <a:t>Квасолю замочити на ніч. Як закипить перший раз і підніметься з дна, воду злити і набрати холодної. Так зробити тричі (швидше звариться і не буде від неї дути). </a:t>
            </a:r>
            <a:br>
              <a:rPr lang="uk-UA" dirty="0" smtClean="0"/>
            </a:br>
            <a:r>
              <a:rPr lang="uk-UA" dirty="0" smtClean="0"/>
              <a:t>До </a:t>
            </a:r>
            <a:r>
              <a:rPr lang="uk-UA" dirty="0" err="1" smtClean="0"/>
              <a:t>напівготовоїквасолі</a:t>
            </a:r>
            <a:r>
              <a:rPr lang="uk-UA" dirty="0" smtClean="0"/>
              <a:t> додати добре відтиснуту і промиту квашену капусту й варити все разом до готовності. Підсмажити борошно на олії, додати маленьку ложечку солодкої паприки і розвести цю засмажку рідиною з супу до рідкого стану. Заправити засмажкою </a:t>
            </a:r>
            <a:r>
              <a:rPr lang="uk-UA" dirty="0" err="1" smtClean="0"/>
              <a:t>сербанку</a:t>
            </a:r>
            <a:r>
              <a:rPr lang="uk-UA" dirty="0" smtClean="0"/>
              <a:t>. Солити, перчити за смаком.</a:t>
            </a:r>
            <a:endParaRPr lang="uk-UA" dirty="0"/>
          </a:p>
        </p:txBody>
      </p:sp>
      <p:pic>
        <p:nvPicPr>
          <p:cNvPr id="8194" name="Picture 2" descr="http://www.kolyba.org.ua/images/recept/pasuli_zka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947629"/>
            <a:ext cx="3358273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942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95736" y="116632"/>
            <a:ext cx="470680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800" b="1" dirty="0" smtClean="0"/>
              <a:t>Зама </a:t>
            </a:r>
            <a:r>
              <a:rPr lang="uk-UA" sz="4800" b="1" dirty="0" err="1" smtClean="0"/>
              <a:t>ку</a:t>
            </a:r>
            <a:r>
              <a:rPr lang="uk-UA" sz="4800" b="1" dirty="0" smtClean="0"/>
              <a:t> </a:t>
            </a:r>
            <a:r>
              <a:rPr lang="uk-UA" sz="4800" b="1" dirty="0" err="1" smtClean="0"/>
              <a:t>фасоле</a:t>
            </a:r>
            <a:endParaRPr lang="uk-UA" sz="48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947629"/>
            <a:ext cx="4572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dirty="0" smtClean="0"/>
              <a:t>Потрібно: склянка квасолі,</a:t>
            </a:r>
          </a:p>
          <a:p>
            <a:r>
              <a:rPr lang="uk-UA" dirty="0" smtClean="0"/>
              <a:t>200-300 г грудинки копченої, ребер або ковбаси домашньої </a:t>
            </a:r>
            <a:br>
              <a:rPr lang="uk-UA" dirty="0" smtClean="0"/>
            </a:br>
            <a:r>
              <a:rPr lang="uk-UA" dirty="0" smtClean="0"/>
              <a:t>1-2 моркви, петрушка (корінь),</a:t>
            </a:r>
          </a:p>
          <a:p>
            <a:r>
              <a:rPr lang="uk-UA" dirty="0" smtClean="0"/>
              <a:t>1 цибулина,</a:t>
            </a:r>
          </a:p>
          <a:p>
            <a:r>
              <a:rPr lang="uk-UA" dirty="0" smtClean="0"/>
              <a:t>1 ст. ложка смальцю, </a:t>
            </a:r>
            <a:br>
              <a:rPr lang="uk-UA" dirty="0" smtClean="0"/>
            </a:br>
            <a:r>
              <a:rPr lang="uk-UA" dirty="0" smtClean="0"/>
              <a:t>1 ст. ложка борошна,</a:t>
            </a:r>
          </a:p>
          <a:p>
            <a:r>
              <a:rPr lang="uk-UA" dirty="0" smtClean="0"/>
              <a:t>сіль, паприка,</a:t>
            </a:r>
          </a:p>
          <a:p>
            <a:r>
              <a:rPr lang="uk-UA" dirty="0" smtClean="0"/>
              <a:t>100 г сметани,</a:t>
            </a:r>
          </a:p>
          <a:p>
            <a:r>
              <a:rPr lang="uk-UA" dirty="0" smtClean="0"/>
              <a:t>зелень,</a:t>
            </a:r>
          </a:p>
          <a:p>
            <a:r>
              <a:rPr lang="uk-UA" dirty="0" smtClean="0"/>
              <a:t>1 л води. </a:t>
            </a:r>
            <a:endParaRPr lang="uk-UA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0120" y="4085815"/>
            <a:ext cx="906388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/>
              <a:t>Попередньо перебрану й замочену квасолю варять у підсоленій воді разом з копченою грудинкою або домашньою ковбасою та овочами, нарізаними невеликими шматками, та лавровим листом. </a:t>
            </a:r>
            <a:br>
              <a:rPr lang="uk-UA" dirty="0" smtClean="0"/>
            </a:br>
            <a:r>
              <a:rPr lang="uk-UA" dirty="0" smtClean="0"/>
              <a:t>Окремо, на розтопленому смальці, готують </a:t>
            </a:r>
            <a:r>
              <a:rPr lang="uk-UA" dirty="0" err="1" smtClean="0"/>
              <a:t>пасеровку</a:t>
            </a:r>
            <a:r>
              <a:rPr lang="uk-UA" dirty="0" smtClean="0"/>
              <a:t> з пшеничного борошна та дрібно нарізаної цибулі. </a:t>
            </a:r>
            <a:r>
              <a:rPr lang="uk-UA" dirty="0" err="1" smtClean="0"/>
              <a:t>Пасеровку</a:t>
            </a:r>
            <a:r>
              <a:rPr lang="uk-UA" dirty="0" smtClean="0"/>
              <a:t> постійно помішують, додають червоного меленого перцю, трохи томату, води, добре розмішують і з'єднують з киплячим супом. </a:t>
            </a:r>
            <a:br>
              <a:rPr lang="uk-UA" dirty="0" smtClean="0"/>
            </a:br>
            <a:r>
              <a:rPr lang="uk-UA" dirty="0" smtClean="0"/>
              <a:t>Подаючи на стіл, у тарілку кладуть сметану і посипають дрібно нарізаною зеленню петрушки або кропу. До супу можна додати оцту за смаком. </a:t>
            </a:r>
            <a:br>
              <a:rPr lang="uk-UA" dirty="0" smtClean="0"/>
            </a:br>
            <a:endParaRPr lang="uk-UA" dirty="0"/>
          </a:p>
        </p:txBody>
      </p:sp>
      <p:pic>
        <p:nvPicPr>
          <p:cNvPr id="7170" name="Picture 2" descr="http://www.kolyba.org.ua/images/recept/zama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023542"/>
            <a:ext cx="3650704" cy="2987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8380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0"/>
            <a:ext cx="8640960" cy="698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dirty="0" smtClean="0"/>
              <a:t>Дуже важливий елемент кухні закарпатських бойків, які проживають у </a:t>
            </a:r>
            <a:r>
              <a:rPr lang="uk-UA" sz="2800" dirty="0" err="1" smtClean="0"/>
              <a:t>Воловецькому</a:t>
            </a:r>
            <a:r>
              <a:rPr lang="uk-UA" sz="2800" dirty="0" smtClean="0"/>
              <a:t> та </a:t>
            </a:r>
            <a:r>
              <a:rPr lang="uk-UA" sz="2800" dirty="0" err="1" smtClean="0"/>
              <a:t>Міжгірському</a:t>
            </a:r>
            <a:r>
              <a:rPr lang="uk-UA" sz="2800" dirty="0" smtClean="0"/>
              <a:t> районах – гриби.</a:t>
            </a:r>
          </a:p>
          <a:p>
            <a:pPr algn="ctr"/>
            <a:r>
              <a:rPr lang="uk-UA" sz="2800" dirty="0" smtClean="0"/>
              <a:t>І якщо страви з вівса, котрі були такими популярними серед них, потихеньку відходять у минуле, то гриби для сучасних бойків, які в Закарпатті з давніх </a:t>
            </a:r>
            <a:r>
              <a:rPr lang="uk-UA" sz="2800" dirty="0" err="1" smtClean="0"/>
              <a:t>давен</a:t>
            </a:r>
            <a:r>
              <a:rPr lang="uk-UA" sz="2800" dirty="0" smtClean="0"/>
              <a:t> проживають у </a:t>
            </a:r>
            <a:r>
              <a:rPr lang="uk-UA" sz="2800" dirty="0" err="1" smtClean="0"/>
              <a:t>Міжгірському</a:t>
            </a:r>
            <a:r>
              <a:rPr lang="uk-UA" sz="2800" dirty="0" smtClean="0"/>
              <a:t> та </a:t>
            </a:r>
            <a:r>
              <a:rPr lang="uk-UA" sz="2800" dirty="0" err="1" smtClean="0"/>
              <a:t>Воловецькому</a:t>
            </a:r>
            <a:r>
              <a:rPr lang="uk-UA" sz="2800" dirty="0" smtClean="0"/>
              <a:t> районах, не тільки не втрачають популярності, а й завойовують нові й нові позиції. Нині без грибів тяжко собі уявити не тільки бойківський стіл – закарпатська кухня без них виглядатиме достоту так, як, до прикладу, китайська – без рису. Сушені, смажені, тушковані, мариновані, солоні, – гриби для закарпатця добре заміняють м’ясо в піст і чудово доповнюють його в інші дні.</a:t>
            </a:r>
            <a:endParaRPr lang="uk-UA" sz="2800" dirty="0"/>
          </a:p>
        </p:txBody>
      </p:sp>
    </p:spTree>
    <p:extLst>
      <p:ext uri="{BB962C8B-B14F-4D97-AF65-F5344CB8AC3E}">
        <p14:creationId xmlns:p14="http://schemas.microsoft.com/office/powerpoint/2010/main" val="301634025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188640"/>
            <a:ext cx="860444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dirty="0" smtClean="0"/>
              <a:t>Грибні юшки : розсольник з грибами пісний </a:t>
            </a:r>
            <a:r>
              <a:rPr lang="en-US" sz="4000" dirty="0" smtClean="0"/>
              <a:t>“</a:t>
            </a:r>
            <a:r>
              <a:rPr lang="uk-UA" sz="4000" dirty="0" smtClean="0"/>
              <a:t>Верховинський</a:t>
            </a:r>
            <a:r>
              <a:rPr lang="en-US" sz="4000" dirty="0" smtClean="0"/>
              <a:t>”</a:t>
            </a:r>
            <a:r>
              <a:rPr lang="uk-UA" sz="4000" dirty="0" smtClean="0"/>
              <a:t>, поливка пісна різдвяна, суп грибний з вином, суп грибний пісний та ін.</a:t>
            </a:r>
            <a:endParaRPr lang="uk-UA" sz="4000" dirty="0"/>
          </a:p>
        </p:txBody>
      </p:sp>
      <p:pic>
        <p:nvPicPr>
          <p:cNvPr id="6146" name="Picture 2" descr="http://www.uzhgorod.ws/grafica/polivka%20rizdvjana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573016"/>
            <a:ext cx="2857500" cy="2686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www.unicum-zak.info/sites/default/files/pictures/Bogra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551361"/>
            <a:ext cx="4106863" cy="2728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140800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9592" y="188640"/>
            <a:ext cx="734688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800" b="1" dirty="0" smtClean="0"/>
              <a:t>Поливка пісна різдвяна</a:t>
            </a:r>
            <a:endParaRPr lang="uk-UA" sz="48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1204389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dirty="0" smtClean="0"/>
              <a:t>Знадобиться: </a:t>
            </a:r>
          </a:p>
          <a:p>
            <a:r>
              <a:rPr lang="uk-UA" dirty="0" smtClean="0"/>
              <a:t>2 </a:t>
            </a:r>
            <a:r>
              <a:rPr lang="uk-UA" dirty="0" err="1" smtClean="0"/>
              <a:t>cклянки</a:t>
            </a:r>
            <a:r>
              <a:rPr lang="uk-UA" dirty="0" smtClean="0"/>
              <a:t> сушених грибів </a:t>
            </a:r>
            <a:br>
              <a:rPr lang="uk-UA" dirty="0" smtClean="0"/>
            </a:br>
            <a:r>
              <a:rPr lang="uk-UA" dirty="0" smtClean="0"/>
              <a:t>500 г квашеної капусти </a:t>
            </a:r>
            <a:br>
              <a:rPr lang="uk-UA" dirty="0" smtClean="0"/>
            </a:br>
            <a:r>
              <a:rPr lang="uk-UA" dirty="0" smtClean="0"/>
              <a:t>1 жменя перлової крупи </a:t>
            </a:r>
            <a:br>
              <a:rPr lang="uk-UA" dirty="0" smtClean="0"/>
            </a:br>
            <a:r>
              <a:rPr lang="uk-UA" dirty="0" smtClean="0"/>
              <a:t>чорний мелений перець та сіль за смаком </a:t>
            </a:r>
            <a:br>
              <a:rPr lang="uk-UA" dirty="0" smtClean="0"/>
            </a:br>
            <a:r>
              <a:rPr lang="uk-UA" dirty="0" smtClean="0"/>
              <a:t>1 </a:t>
            </a:r>
            <a:r>
              <a:rPr lang="uk-UA" dirty="0" err="1" smtClean="0"/>
              <a:t>cт</a:t>
            </a:r>
            <a:r>
              <a:rPr lang="uk-UA" dirty="0" smtClean="0"/>
              <a:t> ложка борошна, 2 ст. ложки олії</a:t>
            </a:r>
            <a:endParaRPr lang="uk-UA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3861048"/>
            <a:ext cx="783061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/>
              <a:t>Сушені гриби промивають, замочують у воді на 4-5 годин. Варять на маленькому вогні, додають віджату й промиту квашену капусту.</a:t>
            </a:r>
            <a:br>
              <a:rPr lang="uk-UA" dirty="0" smtClean="0"/>
            </a:br>
            <a:r>
              <a:rPr lang="uk-UA" dirty="0" smtClean="0"/>
              <a:t>Окремо відварюють перлову крупу майже до готовності, промивають і додають до капусти з грибами. Обсмажують борошно на олії, розводять кількома ложками супу, додають в каструлю. Доводять до кипіння.</a:t>
            </a:r>
            <a:endParaRPr lang="uk-UA" dirty="0"/>
          </a:p>
        </p:txBody>
      </p:sp>
      <p:pic>
        <p:nvPicPr>
          <p:cNvPr id="51202" name="Picture 2" descr="http://www.kolyba.org.ua/images/recept/polyvka_rizd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204389"/>
            <a:ext cx="3580011" cy="2392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3524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015259"/>
            <a:ext cx="4572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dirty="0" smtClean="0"/>
              <a:t>Потрібно:</a:t>
            </a:r>
          </a:p>
          <a:p>
            <a:r>
              <a:rPr lang="uk-UA" dirty="0" smtClean="0"/>
              <a:t>1,5 склянки заздалегідь замочених (на ніч) сушених грибів, </a:t>
            </a:r>
          </a:p>
          <a:p>
            <a:r>
              <a:rPr lang="uk-UA" dirty="0" smtClean="0"/>
              <a:t>0,5 склянки рису,</a:t>
            </a:r>
          </a:p>
          <a:p>
            <a:r>
              <a:rPr lang="uk-UA" dirty="0" smtClean="0"/>
              <a:t>1 маленька цибулина або пів великої</a:t>
            </a:r>
          </a:p>
          <a:p>
            <a:r>
              <a:rPr lang="uk-UA" dirty="0" smtClean="0"/>
              <a:t>1 кольрабі,</a:t>
            </a:r>
          </a:p>
          <a:p>
            <a:r>
              <a:rPr lang="uk-UA" dirty="0" smtClean="0"/>
              <a:t>2 морквини,</a:t>
            </a:r>
          </a:p>
          <a:p>
            <a:r>
              <a:rPr lang="uk-UA" dirty="0" smtClean="0"/>
              <a:t>корінь та зелень петрушки,</a:t>
            </a:r>
          </a:p>
          <a:p>
            <a:r>
              <a:rPr lang="uk-UA" dirty="0" smtClean="0"/>
              <a:t>2 картоплини</a:t>
            </a:r>
            <a:endParaRPr lang="uk-UA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187624" y="184262"/>
            <a:ext cx="630839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800" b="1" dirty="0" smtClean="0"/>
              <a:t>Суп грибний пісний</a:t>
            </a:r>
            <a:endParaRPr lang="uk-UA" sz="48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3752165"/>
            <a:ext cx="790262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/>
              <a:t>Сушені гриби замочують на 5-6 годин, добре промивають, нарізають брусочками, заливають овочевим бульйоном або водою, й варять на малому вогні. Коли гриби зварилися майже до готовності, додають промитий рис), нарізані шматочками картоплю, кольрабі, моркву, петрушку, солять і варять до готовності. Посічену цибулю пасерують, додають у поливку й продовжують варити, поки крупа, овочі й гриби пом’якнуть. Приправляють, солять і подають на стіл. Посипають подрібненою зеленню.</a:t>
            </a:r>
            <a:endParaRPr lang="uk-UA" dirty="0"/>
          </a:p>
        </p:txBody>
      </p:sp>
      <p:pic>
        <p:nvPicPr>
          <p:cNvPr id="50178" name="Picture 2" descr="http://www.kolyba.org.ua/images/recept/polyvk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512" y="908720"/>
            <a:ext cx="3735288" cy="2490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104245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2402" y="188640"/>
            <a:ext cx="8964488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dirty="0" smtClean="0"/>
              <a:t>Рибні супи є такі: </a:t>
            </a:r>
            <a:r>
              <a:rPr lang="ru-RU" sz="4000" dirty="0" err="1"/>
              <a:t>б</a:t>
            </a:r>
            <a:r>
              <a:rPr lang="ru-RU" sz="4000" dirty="0" err="1" smtClean="0"/>
              <a:t>айо</a:t>
            </a:r>
            <a:r>
              <a:rPr lang="ru-RU" sz="4000" dirty="0" smtClean="0"/>
              <a:t> </a:t>
            </a:r>
            <a:r>
              <a:rPr lang="ru-RU" sz="4000" dirty="0" err="1" smtClean="0"/>
              <a:t>голасли</a:t>
            </a:r>
            <a:r>
              <a:rPr lang="ru-RU" sz="4000" dirty="0" smtClean="0"/>
              <a:t> (</a:t>
            </a:r>
            <a:r>
              <a:rPr lang="ru-RU" sz="4000" dirty="0" err="1" smtClean="0"/>
              <a:t>угорська</a:t>
            </a:r>
            <a:r>
              <a:rPr lang="ru-RU" sz="4000" dirty="0" smtClean="0"/>
              <a:t> уха </a:t>
            </a:r>
            <a:r>
              <a:rPr lang="ru-RU" sz="4000" dirty="0" err="1" smtClean="0"/>
              <a:t>по-байоськи</a:t>
            </a:r>
            <a:r>
              <a:rPr lang="ru-RU" sz="4000" dirty="0" smtClean="0"/>
              <a:t>),</a:t>
            </a:r>
            <a:r>
              <a:rPr lang="uk-UA" sz="4000" dirty="0" smtClean="0"/>
              <a:t> суп грибний з рибою та ін.</a:t>
            </a:r>
          </a:p>
          <a:p>
            <a:pPr algn="ctr"/>
            <a:r>
              <a:rPr lang="ru-RU" dirty="0" smtClean="0"/>
              <a:t> </a:t>
            </a:r>
          </a:p>
          <a:p>
            <a:pPr algn="ctr"/>
            <a:endParaRPr lang="uk-UA" dirty="0"/>
          </a:p>
        </p:txBody>
      </p:sp>
      <p:pic>
        <p:nvPicPr>
          <p:cNvPr id="49154" name="Picture 2" descr="http://images.chas-z.com.ua/2014/09/22/8709/20111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079" y="2472527"/>
            <a:ext cx="5889134" cy="390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840247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88808" y="326606"/>
            <a:ext cx="852047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err="1"/>
              <a:t>Б</a:t>
            </a:r>
            <a:r>
              <a:rPr lang="ru-RU" sz="3200" b="1" dirty="0" err="1" smtClean="0"/>
              <a:t>айо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голасли</a:t>
            </a:r>
            <a:r>
              <a:rPr lang="ru-RU" sz="3200" b="1" dirty="0" smtClean="0"/>
              <a:t> (</a:t>
            </a:r>
            <a:r>
              <a:rPr lang="ru-RU" sz="3200" b="1" dirty="0" err="1" smtClean="0"/>
              <a:t>угорська</a:t>
            </a:r>
            <a:r>
              <a:rPr lang="ru-RU" sz="3200" b="1" dirty="0" smtClean="0"/>
              <a:t> уха </a:t>
            </a:r>
            <a:r>
              <a:rPr lang="ru-RU" sz="3200" b="1" dirty="0" err="1" smtClean="0"/>
              <a:t>по-байоськи</a:t>
            </a:r>
            <a:r>
              <a:rPr lang="ru-RU" sz="3200" b="1" dirty="0" smtClean="0"/>
              <a:t>)</a:t>
            </a:r>
            <a:r>
              <a:rPr lang="uk-UA" sz="3200" b="1" dirty="0" smtClean="0"/>
              <a:t> </a:t>
            </a:r>
            <a:endParaRPr lang="uk-UA" sz="32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71821" y="683587"/>
            <a:ext cx="4572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dirty="0" smtClean="0"/>
              <a:t>На 5 літрів води потрібно:</a:t>
            </a:r>
          </a:p>
          <a:p>
            <a:r>
              <a:rPr lang="uk-UA" dirty="0" smtClean="0"/>
              <a:t>2 великі коропи (загальна вага 5 кілограмів)</a:t>
            </a:r>
            <a:br>
              <a:rPr lang="uk-UA" dirty="0" smtClean="0"/>
            </a:br>
            <a:r>
              <a:rPr lang="uk-UA" dirty="0" smtClean="0"/>
              <a:t>5 великих цибулин</a:t>
            </a:r>
            <a:br>
              <a:rPr lang="uk-UA" dirty="0" smtClean="0"/>
            </a:br>
            <a:r>
              <a:rPr lang="uk-UA" dirty="0" smtClean="0"/>
              <a:t>грубозерниста сіль</a:t>
            </a:r>
            <a:br>
              <a:rPr lang="uk-UA" dirty="0" smtClean="0"/>
            </a:br>
            <a:r>
              <a:rPr lang="uk-UA" dirty="0" smtClean="0"/>
              <a:t>5 </a:t>
            </a:r>
            <a:r>
              <a:rPr lang="uk-UA" dirty="0" err="1" smtClean="0"/>
              <a:t>чілі</a:t>
            </a:r>
            <a:r>
              <a:rPr lang="uk-UA" dirty="0" smtClean="0"/>
              <a:t> перців</a:t>
            </a:r>
            <a:br>
              <a:rPr lang="uk-UA" dirty="0" smtClean="0"/>
            </a:br>
            <a:r>
              <a:rPr lang="uk-UA" dirty="0" smtClean="0"/>
              <a:t>5 столових ложок з верхом солодкої паприки</a:t>
            </a:r>
            <a:br>
              <a:rPr lang="uk-UA" dirty="0" smtClean="0"/>
            </a:br>
            <a:r>
              <a:rPr lang="uk-UA" dirty="0" smtClean="0"/>
              <a:t>Сіль</a:t>
            </a:r>
            <a:endParaRPr lang="uk-UA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" y="3140968"/>
            <a:ext cx="910928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/>
              <a:t>Найперше - чистимо коропів, виймаємо нутрощі, </a:t>
            </a:r>
            <a:r>
              <a:rPr lang="uk-UA" dirty="0" err="1" smtClean="0"/>
              <a:t>миємо.Дрібненько</a:t>
            </a:r>
            <a:r>
              <a:rPr lang="uk-UA" dirty="0" smtClean="0"/>
              <a:t> січемо цибулю. Відрізаємо у коропів голови і хвости. Все разом кидаємо у казан, де кипить вода. Туди ж - </a:t>
            </a:r>
            <a:r>
              <a:rPr lang="uk-UA" dirty="0" err="1" smtClean="0"/>
              <a:t>чілі</a:t>
            </a:r>
            <a:r>
              <a:rPr lang="uk-UA" dirty="0" smtClean="0"/>
              <a:t> </a:t>
            </a:r>
            <a:r>
              <a:rPr lang="uk-UA" dirty="0" err="1" smtClean="0"/>
              <a:t>перці.Філе</a:t>
            </a:r>
            <a:r>
              <a:rPr lang="uk-UA" dirty="0" smtClean="0"/>
              <a:t> коропа з обох боків дуже гострим ножем акуратно надсікаємо поперек на глибину 1 см. Відстань між </a:t>
            </a:r>
            <a:r>
              <a:rPr lang="uk-UA" dirty="0" err="1" smtClean="0"/>
              <a:t>засічками</a:t>
            </a:r>
            <a:r>
              <a:rPr lang="uk-UA" dirty="0" smtClean="0"/>
              <a:t> 1 см. Ми це робимо для того, щоб порубати дрібні кістки, якими наповнений </a:t>
            </a:r>
            <a:r>
              <a:rPr lang="uk-UA" dirty="0" err="1" smtClean="0"/>
              <a:t>короп.Рубаємо</a:t>
            </a:r>
            <a:r>
              <a:rPr lang="uk-UA" dirty="0" smtClean="0"/>
              <a:t> філе на великі кусні шириною 3-4 см, посипаємо з усіх боків крупною морською сіллю. Додаємо в казан паприку. Даємо їй трохи покипіти, далі акуратно вкладаємо туди ж рибу. </a:t>
            </a:r>
            <a:r>
              <a:rPr lang="uk-UA" dirty="0" err="1" smtClean="0"/>
              <a:t>Голасли</a:t>
            </a:r>
            <a:r>
              <a:rPr lang="uk-UA" dirty="0" smtClean="0"/>
              <a:t> має активно кипіти і активно пінитися. Піну не знімаємо, вогонь не притишуємо. Оскільки при сильному кипінні риба схопиться швидше і не розпадеться. Також те, що рідина активно кипить і сама по собі перемішується, дозволяє їй не пригорати.</a:t>
            </a:r>
          </a:p>
          <a:p>
            <a:r>
              <a:rPr lang="uk-UA" dirty="0" smtClean="0"/>
              <a:t>9. </a:t>
            </a:r>
            <a:r>
              <a:rPr lang="uk-UA" dirty="0" err="1" smtClean="0"/>
              <a:t>Голасли</a:t>
            </a:r>
            <a:r>
              <a:rPr lang="uk-UA" dirty="0" smtClean="0"/>
              <a:t> готове через 15-20 хвилин. Класичний </a:t>
            </a:r>
            <a:r>
              <a:rPr lang="uk-UA" dirty="0" err="1" smtClean="0"/>
              <a:t>байоі</a:t>
            </a:r>
            <a:r>
              <a:rPr lang="uk-UA" dirty="0" smtClean="0"/>
              <a:t> </a:t>
            </a:r>
            <a:r>
              <a:rPr lang="uk-UA" dirty="0" err="1" smtClean="0"/>
              <a:t>голасли</a:t>
            </a:r>
            <a:r>
              <a:rPr lang="uk-UA" dirty="0" smtClean="0"/>
              <a:t> подають з відвареними тонкими </a:t>
            </a:r>
            <a:r>
              <a:rPr lang="uk-UA" dirty="0" err="1" smtClean="0"/>
              <a:t>лашками</a:t>
            </a:r>
            <a:r>
              <a:rPr lang="uk-UA" dirty="0" smtClean="0"/>
              <a:t> замість хліба.</a:t>
            </a:r>
            <a:endParaRPr lang="uk-UA" dirty="0"/>
          </a:p>
        </p:txBody>
      </p:sp>
      <p:pic>
        <p:nvPicPr>
          <p:cNvPr id="48130" name="Picture 2" descr="&amp;Gcy;&amp;ocy;&amp;lcy;&amp;acy;&amp;scy;&amp;lcy;&amp;icy;, &amp;gcy;&amp;ocy;&amp;lcy;&amp;acy;&amp;scy; &amp;lcy;&amp;icy;, &amp;ucy;&amp;gcy;&amp;ocy;&amp;rcy;&amp;scy;&amp;softcy;&amp;kcy;&amp;acy; &amp;ucy;&amp;khcy;&amp;acy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821" y="911381"/>
            <a:ext cx="3528728" cy="2293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6820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31640" y="116632"/>
            <a:ext cx="679769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800" b="1" dirty="0"/>
              <a:t>С</a:t>
            </a:r>
            <a:r>
              <a:rPr lang="uk-UA" sz="4800" b="1" dirty="0" smtClean="0"/>
              <a:t>уп грибний з рибою </a:t>
            </a:r>
            <a:endParaRPr lang="uk-UA" sz="48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-39960" y="764704"/>
            <a:ext cx="4572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З</a:t>
            </a:r>
            <a:r>
              <a:rPr lang="uk-UA" dirty="0" err="1" smtClean="0"/>
              <a:t>надобиться</a:t>
            </a:r>
            <a:r>
              <a:rPr lang="uk-UA" dirty="0" smtClean="0"/>
              <a:t>: 600 г філе риби (за вибором), 1 пучок коренів для супу (морква, корінь петрушки, можна маленьку селеру)</a:t>
            </a:r>
          </a:p>
          <a:p>
            <a:r>
              <a:rPr lang="uk-UA" dirty="0" smtClean="0"/>
              <a:t>1 цибуля городня мала, 1 чайна ложка борошна</a:t>
            </a:r>
          </a:p>
          <a:p>
            <a:r>
              <a:rPr lang="uk-UA" dirty="0" smtClean="0"/>
              <a:t>100 г заморожених грибів або шампіньйонів, 3-4 ст. ложки олії, зелень петрушки</a:t>
            </a:r>
          </a:p>
          <a:p>
            <a:r>
              <a:rPr lang="uk-UA" dirty="0" smtClean="0"/>
              <a:t>спеції: сіль, перець чорний мелений, лимонний сік.</a:t>
            </a:r>
            <a:endParaRPr lang="uk-UA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-17419" y="3789040"/>
            <a:ext cx="916141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/>
              <a:t>Обчищені і дрібно нарізані корені для супу та цибулю солять і тушкують декілька хвилин на олії. Додають рибне філе, перевертають через 5-6 хвилин і продовжують тушкувати ще 5-6 хвилин, після чого філе виймають.</a:t>
            </a:r>
          </a:p>
          <a:p>
            <a:r>
              <a:rPr lang="uk-UA" dirty="0" smtClean="0"/>
              <a:t>Тушковані овочі заливають підсоленою кип’яченою водою (5 склянок) і доводять до кипіння, потім протирають крізь сито разом з рідиною або збивають у </a:t>
            </a:r>
            <a:r>
              <a:rPr lang="uk-UA" dirty="0" err="1" smtClean="0"/>
              <a:t>блендеріДодають</a:t>
            </a:r>
            <a:r>
              <a:rPr lang="uk-UA" dirty="0" smtClean="0"/>
              <a:t> обчищені та дрібно нарізані заморожені гриби або печериці (почищені і нарізані) і варять при слабкому кипінні 20 хвилин.</a:t>
            </a:r>
          </a:p>
          <a:p>
            <a:r>
              <a:rPr lang="uk-UA" dirty="0" smtClean="0"/>
              <a:t>Борошно розводять у холодній воді і вливають у суп. Через 5-6 хвилин додають філе риби. Суп солять і знімають з вогню, заправляють лимонним соком, посипають чорним перцем і дрібно нарізаною зеленню петрушки.</a:t>
            </a:r>
            <a:endParaRPr lang="uk-UA" dirty="0"/>
          </a:p>
        </p:txBody>
      </p:sp>
      <p:pic>
        <p:nvPicPr>
          <p:cNvPr id="47106" name="Picture 2" descr="http://www.kolyba.org.ua/images/recept/sup-grybnyj-z-ryboju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8592" y="938286"/>
            <a:ext cx="4278666" cy="2781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0894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11560" y="332656"/>
            <a:ext cx="8136904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 algn="ctr">
              <a:spcAft>
                <a:spcPts val="0"/>
              </a:spcAft>
              <a:tabLst>
                <a:tab pos="1842770" algn="l"/>
              </a:tabLst>
            </a:pPr>
            <a:r>
              <a:rPr lang="uk-UA" sz="2800" b="1" dirty="0">
                <a:latin typeface="Times New Roman"/>
                <a:ea typeface="Times New Roman"/>
                <a:cs typeface="Times New Roman"/>
              </a:rPr>
              <a:t>Зміст</a:t>
            </a:r>
            <a:endParaRPr lang="uk-UA" sz="1200" dirty="0">
              <a:latin typeface="Calibri"/>
              <a:ea typeface="Times New Roman"/>
              <a:cs typeface="Times New Roman"/>
            </a:endParaRPr>
          </a:p>
          <a:p>
            <a:pPr indent="228600" algn="ctr">
              <a:spcAft>
                <a:spcPts val="0"/>
              </a:spcAft>
              <a:tabLst>
                <a:tab pos="1842770" algn="l"/>
              </a:tabLst>
            </a:pPr>
            <a:r>
              <a:rPr lang="uk-UA" sz="2800" b="1" dirty="0">
                <a:latin typeface="Times New Roman"/>
                <a:ea typeface="Times New Roman"/>
                <a:cs typeface="Times New Roman"/>
              </a:rPr>
              <a:t> </a:t>
            </a:r>
            <a:endParaRPr lang="uk-UA" sz="1200" dirty="0">
              <a:latin typeface="Calibri"/>
              <a:ea typeface="Times New Roman"/>
              <a:cs typeface="Times New Roman"/>
            </a:endParaRPr>
          </a:p>
          <a:p>
            <a:pPr indent="228600">
              <a:spcAft>
                <a:spcPts val="0"/>
              </a:spcAft>
              <a:tabLst>
                <a:tab pos="1842770" algn="l"/>
              </a:tabLst>
            </a:pPr>
            <a:r>
              <a:rPr lang="uk-UA" dirty="0">
                <a:latin typeface="Times New Roman"/>
                <a:ea typeface="Times New Roman"/>
                <a:cs typeface="Times New Roman"/>
              </a:rPr>
              <a:t>Розділ I. Класифікація закарпатської кухні</a:t>
            </a:r>
            <a:endParaRPr lang="uk-UA" sz="1200" dirty="0">
              <a:latin typeface="Calibri"/>
              <a:ea typeface="Times New Roman"/>
              <a:cs typeface="Times New Roman"/>
            </a:endParaRPr>
          </a:p>
          <a:p>
            <a:pPr indent="228600">
              <a:spcAft>
                <a:spcPts val="0"/>
              </a:spcAft>
              <a:tabLst>
                <a:tab pos="1842770" algn="l"/>
              </a:tabLst>
            </a:pPr>
            <a:r>
              <a:rPr lang="uk-UA" dirty="0">
                <a:latin typeface="Times New Roman"/>
                <a:ea typeface="Times New Roman"/>
                <a:cs typeface="Times New Roman"/>
              </a:rPr>
              <a:t>Розділ </a:t>
            </a:r>
            <a:r>
              <a:rPr lang="en-US" dirty="0">
                <a:latin typeface="Times New Roman"/>
                <a:ea typeface="Times New Roman"/>
                <a:cs typeface="Times New Roman"/>
              </a:rPr>
              <a:t>II</a:t>
            </a:r>
            <a:r>
              <a:rPr lang="uk-UA" dirty="0">
                <a:latin typeface="Times New Roman"/>
                <a:ea typeface="Times New Roman"/>
                <a:cs typeface="Times New Roman"/>
              </a:rPr>
              <a:t>. Соуси</a:t>
            </a:r>
            <a:endParaRPr lang="uk-UA" sz="1200" dirty="0">
              <a:latin typeface="Calibri"/>
              <a:ea typeface="Times New Roman"/>
              <a:cs typeface="Times New Roman"/>
            </a:endParaRPr>
          </a:p>
          <a:p>
            <a:pPr indent="228600">
              <a:spcAft>
                <a:spcPts val="0"/>
              </a:spcAft>
              <a:tabLst>
                <a:tab pos="1842770" algn="l"/>
              </a:tabLst>
            </a:pPr>
            <a:r>
              <a:rPr lang="uk-UA" dirty="0">
                <a:latin typeface="Times New Roman"/>
                <a:ea typeface="Times New Roman"/>
                <a:cs typeface="Times New Roman"/>
              </a:rPr>
              <a:t>Розділ </a:t>
            </a:r>
            <a:r>
              <a:rPr lang="en-US" dirty="0">
                <a:latin typeface="Times New Roman"/>
                <a:ea typeface="Times New Roman"/>
                <a:cs typeface="Times New Roman"/>
              </a:rPr>
              <a:t>III</a:t>
            </a:r>
            <a:r>
              <a:rPr lang="uk-UA" dirty="0">
                <a:latin typeface="Times New Roman"/>
                <a:ea typeface="Times New Roman"/>
                <a:cs typeface="Times New Roman"/>
              </a:rPr>
              <a:t>. Перші страви</a:t>
            </a:r>
            <a:endParaRPr lang="uk-UA" sz="1200" dirty="0">
              <a:latin typeface="Calibri"/>
              <a:ea typeface="Times New Roman"/>
              <a:cs typeface="Times New Roman"/>
            </a:endParaRPr>
          </a:p>
          <a:p>
            <a:pPr indent="228600">
              <a:spcAft>
                <a:spcPts val="0"/>
              </a:spcAft>
              <a:tabLst>
                <a:tab pos="1842770" algn="l"/>
              </a:tabLst>
            </a:pPr>
            <a:r>
              <a:rPr lang="uk-UA" dirty="0">
                <a:latin typeface="Times New Roman"/>
                <a:ea typeface="Times New Roman"/>
                <a:cs typeface="Times New Roman"/>
              </a:rPr>
              <a:t>Розділ </a:t>
            </a:r>
            <a:r>
              <a:rPr lang="en-US" dirty="0">
                <a:latin typeface="Times New Roman"/>
                <a:ea typeface="Times New Roman"/>
                <a:cs typeface="Times New Roman"/>
              </a:rPr>
              <a:t>IV</a:t>
            </a:r>
            <a:r>
              <a:rPr lang="uk-UA" dirty="0">
                <a:latin typeface="Times New Roman"/>
                <a:ea typeface="Times New Roman"/>
                <a:cs typeface="Times New Roman"/>
              </a:rPr>
              <a:t>. Гарячі м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’</a:t>
            </a:r>
            <a:r>
              <a:rPr lang="uk-UA" dirty="0">
                <a:latin typeface="Times New Roman"/>
                <a:ea typeface="Times New Roman"/>
                <a:cs typeface="Times New Roman"/>
              </a:rPr>
              <a:t>ясні страви </a:t>
            </a:r>
            <a:endParaRPr lang="uk-UA" sz="1200" dirty="0">
              <a:latin typeface="Calibri"/>
              <a:ea typeface="Times New Roman"/>
              <a:cs typeface="Times New Roman"/>
            </a:endParaRPr>
          </a:p>
          <a:p>
            <a:pPr indent="228600">
              <a:spcAft>
                <a:spcPts val="0"/>
              </a:spcAft>
              <a:tabLst>
                <a:tab pos="1842770" algn="l"/>
              </a:tabLst>
            </a:pPr>
            <a:r>
              <a:rPr lang="uk-UA" dirty="0">
                <a:latin typeface="Times New Roman"/>
                <a:ea typeface="Times New Roman"/>
                <a:cs typeface="Times New Roman"/>
              </a:rPr>
              <a:t>Розділ </a:t>
            </a:r>
            <a:r>
              <a:rPr lang="en-US" dirty="0">
                <a:latin typeface="Times New Roman"/>
                <a:ea typeface="Times New Roman"/>
                <a:cs typeface="Times New Roman"/>
              </a:rPr>
              <a:t>V</a:t>
            </a:r>
            <a:r>
              <a:rPr lang="uk-UA" dirty="0">
                <a:latin typeface="Times New Roman"/>
                <a:ea typeface="Times New Roman"/>
                <a:cs typeface="Times New Roman"/>
              </a:rPr>
              <a:t>. Гарячі рибні страви</a:t>
            </a:r>
            <a:endParaRPr lang="uk-UA" sz="1200" dirty="0">
              <a:latin typeface="Calibri"/>
              <a:ea typeface="Times New Roman"/>
              <a:cs typeface="Times New Roman"/>
            </a:endParaRPr>
          </a:p>
          <a:p>
            <a:pPr indent="228600">
              <a:spcAft>
                <a:spcPts val="0"/>
              </a:spcAft>
              <a:tabLst>
                <a:tab pos="1842770" algn="l"/>
              </a:tabLst>
            </a:pPr>
            <a:r>
              <a:rPr lang="uk-UA" dirty="0">
                <a:latin typeface="Times New Roman"/>
                <a:ea typeface="Times New Roman"/>
                <a:cs typeface="Times New Roman"/>
              </a:rPr>
              <a:t>Розділ </a:t>
            </a:r>
            <a:r>
              <a:rPr lang="en-US" dirty="0">
                <a:latin typeface="Times New Roman"/>
                <a:ea typeface="Times New Roman"/>
                <a:cs typeface="Times New Roman"/>
              </a:rPr>
              <a:t>VI</a:t>
            </a:r>
            <a:r>
              <a:rPr lang="uk-UA" dirty="0">
                <a:latin typeface="Times New Roman"/>
                <a:ea typeface="Times New Roman"/>
                <a:cs typeface="Times New Roman"/>
              </a:rPr>
              <a:t>. Гарячі страви з грибів</a:t>
            </a:r>
            <a:endParaRPr lang="uk-UA" sz="1200" dirty="0">
              <a:latin typeface="Calibri"/>
              <a:ea typeface="Times New Roman"/>
              <a:cs typeface="Times New Roman"/>
            </a:endParaRPr>
          </a:p>
          <a:p>
            <a:pPr indent="228600">
              <a:spcAft>
                <a:spcPts val="0"/>
              </a:spcAft>
              <a:tabLst>
                <a:tab pos="1842770" algn="l"/>
              </a:tabLst>
            </a:pPr>
            <a:r>
              <a:rPr lang="uk-UA" dirty="0">
                <a:latin typeface="Times New Roman"/>
                <a:ea typeface="Times New Roman"/>
                <a:cs typeface="Times New Roman"/>
              </a:rPr>
              <a:t>Розділ </a:t>
            </a:r>
            <a:r>
              <a:rPr lang="en-US" dirty="0">
                <a:latin typeface="Times New Roman"/>
                <a:ea typeface="Times New Roman"/>
                <a:cs typeface="Times New Roman"/>
              </a:rPr>
              <a:t>VII</a:t>
            </a:r>
            <a:r>
              <a:rPr lang="uk-UA" dirty="0">
                <a:latin typeface="Times New Roman"/>
                <a:ea typeface="Times New Roman"/>
                <a:cs typeface="Times New Roman"/>
              </a:rPr>
              <a:t>. Гарячі страви з овочів</a:t>
            </a:r>
            <a:endParaRPr lang="uk-UA" sz="1200" dirty="0">
              <a:latin typeface="Calibri"/>
              <a:ea typeface="Times New Roman"/>
              <a:cs typeface="Times New Roman"/>
            </a:endParaRPr>
          </a:p>
          <a:p>
            <a:pPr indent="228600">
              <a:spcAft>
                <a:spcPts val="0"/>
              </a:spcAft>
              <a:tabLst>
                <a:tab pos="1842770" algn="l"/>
              </a:tabLst>
            </a:pPr>
            <a:r>
              <a:rPr lang="uk-UA" dirty="0">
                <a:latin typeface="Times New Roman"/>
                <a:ea typeface="Times New Roman"/>
                <a:cs typeface="Times New Roman"/>
              </a:rPr>
              <a:t>Розділ </a:t>
            </a:r>
            <a:r>
              <a:rPr lang="en-US" dirty="0">
                <a:latin typeface="Times New Roman"/>
                <a:ea typeface="Times New Roman"/>
                <a:cs typeface="Times New Roman"/>
              </a:rPr>
              <a:t>VIII</a:t>
            </a:r>
            <a:r>
              <a:rPr lang="uk-UA" dirty="0">
                <a:latin typeface="Times New Roman"/>
                <a:ea typeface="Times New Roman"/>
                <a:cs typeface="Times New Roman"/>
              </a:rPr>
              <a:t>. Гарячі страви з каш</a:t>
            </a:r>
            <a:endParaRPr lang="uk-UA" sz="1200" dirty="0">
              <a:latin typeface="Calibri"/>
              <a:ea typeface="Times New Roman"/>
              <a:cs typeface="Times New Roman"/>
            </a:endParaRPr>
          </a:p>
          <a:p>
            <a:pPr indent="228600">
              <a:spcAft>
                <a:spcPts val="0"/>
              </a:spcAft>
              <a:tabLst>
                <a:tab pos="1842770" algn="l"/>
              </a:tabLst>
            </a:pPr>
            <a:r>
              <a:rPr lang="uk-UA" dirty="0">
                <a:latin typeface="Times New Roman"/>
                <a:ea typeface="Times New Roman"/>
                <a:cs typeface="Times New Roman"/>
              </a:rPr>
              <a:t>Розділ </a:t>
            </a:r>
            <a:r>
              <a:rPr lang="en-US" dirty="0">
                <a:latin typeface="Times New Roman"/>
                <a:ea typeface="Times New Roman"/>
                <a:cs typeface="Times New Roman"/>
              </a:rPr>
              <a:t>I</a:t>
            </a:r>
            <a:r>
              <a:rPr lang="uk-UA" dirty="0">
                <a:latin typeface="Times New Roman"/>
                <a:ea typeface="Times New Roman"/>
                <a:cs typeface="Times New Roman"/>
              </a:rPr>
              <a:t>Х. Гарніри</a:t>
            </a:r>
            <a:endParaRPr lang="uk-UA" sz="1200" dirty="0">
              <a:latin typeface="Calibri"/>
              <a:ea typeface="Times New Roman"/>
              <a:cs typeface="Times New Roman"/>
            </a:endParaRPr>
          </a:p>
          <a:p>
            <a:pPr indent="228600">
              <a:spcAft>
                <a:spcPts val="0"/>
              </a:spcAft>
              <a:tabLst>
                <a:tab pos="1842770" algn="l"/>
              </a:tabLst>
            </a:pPr>
            <a:r>
              <a:rPr lang="uk-UA" dirty="0">
                <a:latin typeface="Times New Roman"/>
                <a:ea typeface="Times New Roman"/>
                <a:cs typeface="Times New Roman"/>
              </a:rPr>
              <a:t>Розділ Х. Закуски</a:t>
            </a:r>
            <a:endParaRPr lang="uk-UA" sz="1200" dirty="0">
              <a:latin typeface="Calibri"/>
              <a:ea typeface="Times New Roman"/>
              <a:cs typeface="Times New Roman"/>
            </a:endParaRPr>
          </a:p>
          <a:p>
            <a:pPr indent="228600">
              <a:spcAft>
                <a:spcPts val="0"/>
              </a:spcAft>
              <a:tabLst>
                <a:tab pos="1842770" algn="l"/>
              </a:tabLst>
            </a:pPr>
            <a:r>
              <a:rPr lang="uk-UA" dirty="0">
                <a:latin typeface="Times New Roman"/>
                <a:ea typeface="Times New Roman"/>
                <a:cs typeface="Times New Roman"/>
              </a:rPr>
              <a:t>Розділ Х</a:t>
            </a:r>
            <a:r>
              <a:rPr lang="en-US" dirty="0">
                <a:latin typeface="Times New Roman"/>
                <a:ea typeface="Times New Roman"/>
                <a:cs typeface="Times New Roman"/>
              </a:rPr>
              <a:t>I</a:t>
            </a:r>
            <a:r>
              <a:rPr lang="uk-UA" dirty="0">
                <a:latin typeface="Times New Roman"/>
                <a:ea typeface="Times New Roman"/>
                <a:cs typeface="Times New Roman"/>
              </a:rPr>
              <a:t>. Салати</a:t>
            </a:r>
            <a:endParaRPr lang="uk-UA" sz="1200" dirty="0">
              <a:latin typeface="Calibri"/>
              <a:ea typeface="Times New Roman"/>
              <a:cs typeface="Times New Roman"/>
            </a:endParaRPr>
          </a:p>
          <a:p>
            <a:pPr indent="228600">
              <a:spcAft>
                <a:spcPts val="0"/>
              </a:spcAft>
              <a:tabLst>
                <a:tab pos="1842770" algn="l"/>
              </a:tabLst>
            </a:pPr>
            <a:r>
              <a:rPr lang="uk-UA" dirty="0">
                <a:latin typeface="Times New Roman"/>
                <a:ea typeface="Times New Roman"/>
                <a:cs typeface="Times New Roman"/>
              </a:rPr>
              <a:t>Розділ Х</a:t>
            </a:r>
            <a:r>
              <a:rPr lang="en-US" dirty="0">
                <a:latin typeface="Times New Roman"/>
                <a:ea typeface="Times New Roman"/>
                <a:cs typeface="Times New Roman"/>
              </a:rPr>
              <a:t>II</a:t>
            </a:r>
            <a:r>
              <a:rPr lang="uk-UA" dirty="0">
                <a:latin typeface="Times New Roman"/>
                <a:ea typeface="Times New Roman"/>
                <a:cs typeface="Times New Roman"/>
              </a:rPr>
              <a:t>. Печені борошняні вироби</a:t>
            </a:r>
            <a:endParaRPr lang="uk-UA" sz="1200" dirty="0">
              <a:latin typeface="Calibri"/>
              <a:ea typeface="Times New Roman"/>
              <a:cs typeface="Times New Roman"/>
            </a:endParaRPr>
          </a:p>
          <a:p>
            <a:pPr indent="228600">
              <a:spcAft>
                <a:spcPts val="0"/>
              </a:spcAft>
              <a:tabLst>
                <a:tab pos="1842770" algn="l"/>
              </a:tabLst>
            </a:pPr>
            <a:r>
              <a:rPr lang="uk-UA" dirty="0">
                <a:latin typeface="Times New Roman"/>
                <a:ea typeface="Times New Roman"/>
                <a:cs typeface="Times New Roman"/>
              </a:rPr>
              <a:t>Розділ Х</a:t>
            </a:r>
            <a:r>
              <a:rPr lang="en-US" dirty="0">
                <a:latin typeface="Times New Roman"/>
                <a:ea typeface="Times New Roman"/>
                <a:cs typeface="Times New Roman"/>
              </a:rPr>
              <a:t>III</a:t>
            </a:r>
            <a:r>
              <a:rPr lang="uk-UA" dirty="0">
                <a:latin typeface="Times New Roman"/>
                <a:ea typeface="Times New Roman"/>
                <a:cs typeface="Times New Roman"/>
              </a:rPr>
              <a:t>. Напої</a:t>
            </a:r>
            <a:endParaRPr lang="uk-UA" sz="1200" dirty="0">
              <a:latin typeface="Calibri"/>
              <a:ea typeface="Times New Roman"/>
              <a:cs typeface="Times New Roman"/>
            </a:endParaRPr>
          </a:p>
          <a:p>
            <a:pPr indent="228600">
              <a:spcAft>
                <a:spcPts val="0"/>
              </a:spcAft>
              <a:tabLst>
                <a:tab pos="1842770" algn="l"/>
              </a:tabLst>
            </a:pPr>
            <a:r>
              <a:rPr lang="uk-UA" dirty="0">
                <a:latin typeface="Times New Roman"/>
                <a:ea typeface="Times New Roman"/>
                <a:cs typeface="Times New Roman"/>
              </a:rPr>
              <a:t>Розділ Х</a:t>
            </a:r>
            <a:r>
              <a:rPr lang="en-US" dirty="0">
                <a:latin typeface="Times New Roman"/>
                <a:ea typeface="Times New Roman"/>
                <a:cs typeface="Times New Roman"/>
              </a:rPr>
              <a:t>IV</a:t>
            </a:r>
            <a:r>
              <a:rPr lang="uk-UA" dirty="0">
                <a:latin typeface="Times New Roman"/>
                <a:ea typeface="Times New Roman"/>
                <a:cs typeface="Times New Roman"/>
              </a:rPr>
              <a:t>. Бібліографія</a:t>
            </a:r>
            <a:endParaRPr lang="uk-UA" sz="1200" dirty="0">
              <a:effectLst/>
              <a:latin typeface="Calibri"/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96567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28142"/>
            <a:ext cx="878497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dirty="0" smtClean="0"/>
              <a:t>У закарпатській кухні представлені такі овочеві супи: крем-суп із зеленого горошку з м</a:t>
            </a:r>
            <a:r>
              <a:rPr lang="en-US" sz="3600" dirty="0" smtClean="0"/>
              <a:t>’</a:t>
            </a:r>
            <a:r>
              <a:rPr lang="uk-UA" sz="3600" dirty="0" err="1" smtClean="0"/>
              <a:t>ятою</a:t>
            </a:r>
            <a:r>
              <a:rPr lang="uk-UA" sz="3600" dirty="0" smtClean="0"/>
              <a:t>, суп-пюре з шпинату з коріандром і мускатним горіхом, підбивані </a:t>
            </a:r>
            <a:r>
              <a:rPr lang="uk-UA" sz="3600" dirty="0" err="1" smtClean="0"/>
              <a:t>крумплі</a:t>
            </a:r>
            <a:r>
              <a:rPr lang="uk-UA" sz="3600" dirty="0" smtClean="0"/>
              <a:t>, томатний суп по-угорськи простий та ін.</a:t>
            </a:r>
            <a:endParaRPr lang="uk-UA" sz="3600" dirty="0"/>
          </a:p>
        </p:txBody>
      </p:sp>
      <p:pic>
        <p:nvPicPr>
          <p:cNvPr id="46082" name="Picture 2" descr="http://tourinform.org.ua/wp-content/uploads/2015/04/lEI7i4gBSoQ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5035" y="3413670"/>
            <a:ext cx="4309914" cy="3403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1842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19672" y="116632"/>
            <a:ext cx="587436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800" b="1" dirty="0" err="1" smtClean="0"/>
              <a:t>Підбивані</a:t>
            </a:r>
            <a:r>
              <a:rPr lang="uk-UA" sz="4800" b="1" dirty="0" smtClean="0"/>
              <a:t> </a:t>
            </a:r>
            <a:r>
              <a:rPr lang="uk-UA" sz="4800" b="1" dirty="0" err="1" smtClean="0"/>
              <a:t>крумплі</a:t>
            </a:r>
            <a:endParaRPr lang="uk-UA" sz="48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843677"/>
            <a:ext cx="4572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uk-UA" dirty="0">
                <a:cs typeface="Arial" charset="0"/>
              </a:rPr>
              <a:t>На 1.5 л каструлю супу знадобиться: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uk-UA" dirty="0">
                <a:cs typeface="Arial" charset="0"/>
              </a:rPr>
              <a:t>3 великі картоплини (300-350 г)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uk-UA" dirty="0">
                <a:cs typeface="Arial" charset="0"/>
              </a:rPr>
              <a:t>1 невелика цибулина  (50-70 г)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uk-UA" dirty="0">
                <a:cs typeface="Arial" charset="0"/>
              </a:rPr>
              <a:t>300 г сметани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uk-UA" dirty="0">
                <a:cs typeface="Arial" charset="0"/>
              </a:rPr>
              <a:t>70 г вершкового масла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uk-UA" dirty="0">
                <a:cs typeface="Arial" charset="0"/>
              </a:rPr>
              <a:t>1 ст. ложка борошна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uk-UA" dirty="0">
                <a:cs typeface="Arial" charset="0"/>
              </a:rPr>
              <a:t>лавровий лист - 4-5 штук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uk-UA" dirty="0">
                <a:cs typeface="Arial" charset="0"/>
              </a:rPr>
              <a:t>сіль, білий перець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uk-UA" dirty="0">
                <a:cs typeface="Arial" charset="0"/>
              </a:rPr>
              <a:t>1 л води (+- 100 г)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92358" y="3789040"/>
            <a:ext cx="892899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 smtClean="0"/>
              <a:t>Почистити картоплю і порізати її на кубики середнього розміру. Добре промити її від зайвого крохмалю і залити холодною водою.</a:t>
            </a:r>
          </a:p>
          <a:p>
            <a:r>
              <a:rPr lang="uk-UA" sz="2400" dirty="0" smtClean="0"/>
              <a:t> </a:t>
            </a:r>
            <a:r>
              <a:rPr lang="uk-UA" sz="2400" dirty="0" err="1" smtClean="0"/>
              <a:t>Надрібно</a:t>
            </a:r>
            <a:r>
              <a:rPr lang="uk-UA" sz="2400" dirty="0" smtClean="0"/>
              <a:t> посікти цибулю. В суповій каструлі а повільному вогні обсмажити цибулю в маслі до м'якості. Будьте уважні, масло підгорає значно швидше, ніж олія, тому помішуйте і не відходьте від плити. </a:t>
            </a:r>
            <a:endParaRPr lang="uk-UA" sz="2400" dirty="0"/>
          </a:p>
        </p:txBody>
      </p:sp>
      <p:pic>
        <p:nvPicPr>
          <p:cNvPr id="45059" name="Picture 3" descr="&amp;Pcy;&amp;iukcy;&amp;dcy;&amp;bcy;&amp;icy;&amp;vcy;&amp;acy;&amp;ncy;&amp;iukcy; &amp;kcy;&amp;rcy;&amp;ucy;&amp;mcy;&amp;pcy;&amp;lcy;&amp;iukcy;. &amp;Bcy;&amp;iukcy;&amp;lcy;&amp;icy;&amp;jcy; &amp;scy;&amp;ucy;&amp;pcy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854" y="1053091"/>
            <a:ext cx="4209152" cy="2735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0297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24674"/>
            <a:ext cx="905824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000" b="1" dirty="0" smtClean="0"/>
              <a:t>Томатний суп по-угорськи простий</a:t>
            </a:r>
            <a:endParaRPr lang="uk-UA" sz="40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718855"/>
            <a:ext cx="4572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dirty="0" smtClean="0"/>
              <a:t>Нам знадобиться:</a:t>
            </a:r>
          </a:p>
          <a:p>
            <a:r>
              <a:rPr lang="uk-UA" dirty="0" smtClean="0"/>
              <a:t>1 л томатного соку</a:t>
            </a:r>
          </a:p>
          <a:p>
            <a:r>
              <a:rPr lang="uk-UA" dirty="0" smtClean="0"/>
              <a:t>0,4 л води</a:t>
            </a:r>
          </a:p>
          <a:p>
            <a:r>
              <a:rPr lang="uk-UA" dirty="0" smtClean="0"/>
              <a:t>2 </a:t>
            </a:r>
            <a:r>
              <a:rPr lang="uk-UA" dirty="0" err="1" smtClean="0"/>
              <a:t>ст</a:t>
            </a:r>
            <a:r>
              <a:rPr lang="uk-UA" dirty="0" smtClean="0"/>
              <a:t> ложки борошна для піджарки (не вершні)</a:t>
            </a:r>
          </a:p>
          <a:p>
            <a:r>
              <a:rPr lang="uk-UA" dirty="0" smtClean="0"/>
              <a:t>3 </a:t>
            </a:r>
            <a:r>
              <a:rPr lang="uk-UA" dirty="0" err="1" smtClean="0"/>
              <a:t>ст</a:t>
            </a:r>
            <a:r>
              <a:rPr lang="uk-UA" dirty="0" smtClean="0"/>
              <a:t> ложки олії</a:t>
            </a:r>
          </a:p>
          <a:p>
            <a:r>
              <a:rPr lang="uk-UA" dirty="0" smtClean="0"/>
              <a:t>1 цибулина</a:t>
            </a:r>
          </a:p>
          <a:p>
            <a:r>
              <a:rPr lang="uk-UA" dirty="0" smtClean="0"/>
              <a:t>Склянка борошна - для галушок</a:t>
            </a:r>
          </a:p>
          <a:p>
            <a:r>
              <a:rPr lang="uk-UA" dirty="0" smtClean="0"/>
              <a:t>Пучок петрушки (можна замороженої)</a:t>
            </a:r>
          </a:p>
          <a:p>
            <a:r>
              <a:rPr lang="uk-UA" dirty="0" smtClean="0"/>
              <a:t>1 яйце</a:t>
            </a:r>
          </a:p>
          <a:p>
            <a:r>
              <a:rPr lang="uk-UA" dirty="0" smtClean="0"/>
              <a:t>Сіль, паприка</a:t>
            </a:r>
            <a:endParaRPr lang="uk-UA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0333" y="4077072"/>
            <a:ext cx="909366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/>
              <a:t>Беремо каструлю з товстим  дном і робимо в ній </a:t>
            </a:r>
            <a:r>
              <a:rPr lang="uk-UA" dirty="0" err="1" smtClean="0"/>
              <a:t>ранташ</a:t>
            </a:r>
            <a:r>
              <a:rPr lang="uk-UA" dirty="0" smtClean="0"/>
              <a:t> (піджарку). На олії обсмажуємо борошно до золотистого кольору. Додаємо паприку і одразу підливаємо томатним соком і </a:t>
            </a:r>
            <a:r>
              <a:rPr lang="uk-UA" dirty="0" err="1" smtClean="0"/>
              <a:t>водою.Додаємо</a:t>
            </a:r>
            <a:r>
              <a:rPr lang="uk-UA" dirty="0" smtClean="0"/>
              <a:t> пучок петрушки (цілий) і цілу почищену цибулю. Коли вони звариться і віддадуть свій смак у суп, ми їх викинемо, тому сікти не треба.</a:t>
            </a:r>
          </a:p>
          <a:p>
            <a:r>
              <a:rPr lang="uk-UA" dirty="0" smtClean="0"/>
              <a:t>Як закипить, стишуємо вогонь, солимо і варимо все разом до м'якості цибулі. Виймаємо цибулю і петрушку шумівкою. Готуємо галушки і заварюємо їх у суп.</a:t>
            </a:r>
          </a:p>
          <a:p>
            <a:r>
              <a:rPr lang="uk-UA" dirty="0" smtClean="0"/>
              <a:t>Якщо готуємо з рисом, то його відварюємо окремо і додаємо до супу в такій кількості, в якій нам подобається.</a:t>
            </a:r>
            <a:endParaRPr lang="uk-UA" dirty="0"/>
          </a:p>
        </p:txBody>
      </p:sp>
      <p:pic>
        <p:nvPicPr>
          <p:cNvPr id="44034" name="Picture 2" descr="&amp;Tcy;&amp;ocy;&amp;mcy;&amp;acy;&amp;tcy;&amp;ncy;&amp;icy;&amp;jcy; &amp;scy;&amp;ucy;&amp;pcy; &amp;ucy;&amp;gcy;&amp;ocy;&amp;rcy;&amp;scy;&amp;softcy;&amp;kcy;&amp;icy;&amp;jcy; &amp;pcy;&amp;rcy;&amp;ocy;&amp;scy;&amp;tcy;&amp;icy;&amp;jcy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7167" y="870726"/>
            <a:ext cx="4362428" cy="2835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35538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88640"/>
            <a:ext cx="91440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dirty="0" smtClean="0"/>
              <a:t>Закарпатські борщі: борщ з квасолею, борщ зелений з бужениною, борщ з печерицями та ін.</a:t>
            </a:r>
            <a:endParaRPr lang="uk-UA" sz="4400" dirty="0"/>
          </a:p>
        </p:txBody>
      </p:sp>
      <p:pic>
        <p:nvPicPr>
          <p:cNvPr id="43010" name="Picture 2" descr="http://www.kolyba.org.ua/images/recept/borshch-z-pecherycjam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0" y="3024584"/>
            <a:ext cx="4762500" cy="309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4167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07704" y="188639"/>
            <a:ext cx="532402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800" b="1" dirty="0" smtClean="0"/>
              <a:t>Борщ з квасолею</a:t>
            </a:r>
            <a:endParaRPr lang="uk-UA" sz="48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1005931"/>
            <a:ext cx="4572000" cy="369331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dirty="0" smtClean="0"/>
              <a:t>2 літри бульйону зі свинини </a:t>
            </a:r>
            <a:br>
              <a:rPr lang="uk-UA" dirty="0" smtClean="0"/>
            </a:br>
            <a:r>
              <a:rPr lang="uk-UA" dirty="0" smtClean="0"/>
              <a:t>1 буряк середніх розмірів </a:t>
            </a:r>
            <a:br>
              <a:rPr lang="uk-UA" dirty="0" smtClean="0"/>
            </a:br>
            <a:r>
              <a:rPr lang="uk-UA" dirty="0" smtClean="0"/>
              <a:t>1/2 склянки квасолі </a:t>
            </a:r>
            <a:br>
              <a:rPr lang="uk-UA" dirty="0" smtClean="0"/>
            </a:br>
            <a:r>
              <a:rPr lang="uk-UA" dirty="0" smtClean="0"/>
              <a:t>1 цибулина </a:t>
            </a:r>
            <a:br>
              <a:rPr lang="uk-UA" dirty="0" smtClean="0"/>
            </a:br>
            <a:r>
              <a:rPr lang="uk-UA" dirty="0" smtClean="0"/>
              <a:t>1 морквина </a:t>
            </a:r>
            <a:br>
              <a:rPr lang="uk-UA" dirty="0" smtClean="0"/>
            </a:br>
            <a:r>
              <a:rPr lang="uk-UA" dirty="0" smtClean="0"/>
              <a:t>1 корінь петрушки, 1 селера </a:t>
            </a:r>
            <a:br>
              <a:rPr lang="uk-UA" dirty="0" smtClean="0"/>
            </a:br>
            <a:r>
              <a:rPr lang="uk-UA" dirty="0" smtClean="0"/>
              <a:t>3 великі картоплини </a:t>
            </a:r>
            <a:br>
              <a:rPr lang="uk-UA" dirty="0" smtClean="0"/>
            </a:br>
            <a:r>
              <a:rPr lang="uk-UA" dirty="0" smtClean="0"/>
              <a:t>1 голівка невеличкої капусти </a:t>
            </a:r>
            <a:br>
              <a:rPr lang="uk-UA" dirty="0" smtClean="0"/>
            </a:br>
            <a:r>
              <a:rPr lang="uk-UA" dirty="0" smtClean="0"/>
              <a:t>1/2 склянки пряного томатного соусу </a:t>
            </a:r>
            <a:br>
              <a:rPr lang="uk-UA" dirty="0" smtClean="0"/>
            </a:br>
            <a:r>
              <a:rPr lang="uk-UA" dirty="0" err="1" smtClean="0"/>
              <a:t>шмат</a:t>
            </a:r>
            <a:r>
              <a:rPr lang="uk-UA" dirty="0" smtClean="0"/>
              <a:t> сала (5х5 см) </a:t>
            </a:r>
            <a:br>
              <a:rPr lang="uk-UA" dirty="0" smtClean="0"/>
            </a:br>
            <a:r>
              <a:rPr lang="uk-UA" dirty="0" smtClean="0"/>
              <a:t>2 зубки часнику</a:t>
            </a:r>
          </a:p>
          <a:p>
            <a:r>
              <a:rPr lang="uk-UA" dirty="0" smtClean="0"/>
              <a:t>Кріп, лавровий лист, чорний перець, паприка</a:t>
            </a:r>
            <a:endParaRPr lang="uk-UA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-26029" y="4549676"/>
            <a:ext cx="903649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/>
              <a:t>Д</a:t>
            </a:r>
            <a:r>
              <a:rPr lang="uk-UA" dirty="0" smtClean="0"/>
              <a:t>одати до бульйону попередньо замочену квасолю й буряк, накрити і варити доки квасоля не пом’якне. Нарізати дрібненько цибулю, моркву, петрушку і селеру соломкою. І обсмажити все це на порізаному кубиками салі. Додати їх до борщу. Пошаткувати капусту і вкинути в каструлю. Варити 10хвилин.Картоплю нарізати на великі кубики (на 8 шматків). Додати до борщу, приправити і варити до м'якості. Вкинути в борщ м</a:t>
            </a:r>
            <a:r>
              <a:rPr lang="en-US" dirty="0" smtClean="0"/>
              <a:t>’</a:t>
            </a:r>
            <a:r>
              <a:rPr lang="uk-UA" dirty="0" smtClean="0"/>
              <a:t>ясо з якого варили бульйон, посипати кропом, петрушкою або зеленою цибулькою, додати </a:t>
            </a:r>
            <a:r>
              <a:rPr lang="uk-UA" dirty="0" err="1" smtClean="0"/>
              <a:t>часник.Дати</a:t>
            </a:r>
            <a:r>
              <a:rPr lang="uk-UA" dirty="0" smtClean="0"/>
              <a:t> постояти 20 хвилин. На стіл подавати з часниковими пампушками або грінками і сметаною. </a:t>
            </a:r>
            <a:endParaRPr lang="uk-UA" dirty="0"/>
          </a:p>
        </p:txBody>
      </p:sp>
      <p:pic>
        <p:nvPicPr>
          <p:cNvPr id="41986" name="Picture 2" descr="&amp;Bcy;&amp;ocy;&amp;rcy;&amp;shchcy; &amp;zcy; &amp;kcy;&amp;vcy;&amp;acy;&amp;scy;&amp;ocy;&amp;lcy;&amp;iecy;&amp;yucy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3258" y="1329247"/>
            <a:ext cx="4687209" cy="3046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1266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2105" y="116632"/>
            <a:ext cx="870712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800" b="1" dirty="0" smtClean="0"/>
              <a:t>Борщ зелений з бужениною</a:t>
            </a:r>
            <a:endParaRPr lang="uk-UA" sz="4800" b="1" dirty="0"/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-17383" y="903203"/>
            <a:ext cx="4837415" cy="3139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Потрібно: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5 картоплин середнього розміру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1 середня цибулина,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450-500 г щавлю,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1 ст. ложка жиру, або </a:t>
            </a:r>
            <a:r>
              <a:rPr kumimoji="0" lang="uk-UA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шмат</a:t>
            </a:r>
            <a:r>
              <a:rPr kumimoji="0" lang="uk-UA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 сала,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300-400 г копченого м’яса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1,5 - 2 л  бульйону із свинячих копченостей,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1 яйце,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50-60 г сметани,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зелень кропу,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сіль, перець чорний мелений – за смаком</a:t>
            </a:r>
            <a:r>
              <a:rPr kumimoji="0" lang="uk-UA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0" y="4096754"/>
            <a:ext cx="891073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/>
              <a:t>Варять бульйон із свинячих копченостей. Свіжий щавель перебирають, добре промивають і дрібно </a:t>
            </a:r>
            <a:r>
              <a:rPr lang="uk-UA" dirty="0" err="1" smtClean="0"/>
              <a:t>нарізають.Цибулю</a:t>
            </a:r>
            <a:r>
              <a:rPr lang="uk-UA" dirty="0" smtClean="0"/>
              <a:t> обчищають, дрібно січуть і пасерують на салі. Бульйон із свинячих копченостей доводять до кипіння і опускають у нього нарізану скибочками картоплю, варять 20 хвилин, потім додають </a:t>
            </a:r>
            <a:r>
              <a:rPr lang="uk-UA" dirty="0" err="1" smtClean="0"/>
              <a:t>пасеровку</a:t>
            </a:r>
            <a:r>
              <a:rPr lang="uk-UA" dirty="0" smtClean="0"/>
              <a:t>, нарізаний щавель. Солять, перчать і варять до готовності.</a:t>
            </a:r>
            <a:br>
              <a:rPr lang="uk-UA" dirty="0" smtClean="0"/>
            </a:br>
            <a:r>
              <a:rPr lang="uk-UA" dirty="0" smtClean="0"/>
              <a:t>Перед подачею на стіл у кожну порцію борщу кладуть шматочок копченого м’яса, частинку круто звареного яйця, сметану, посипають подрібненою зеленню кропу. Іноді варені яйця замінюють сирими, тоді їх вбивають безпосередньо в каструлю з киплячим борщем.</a:t>
            </a:r>
            <a:endParaRPr lang="uk-UA" dirty="0"/>
          </a:p>
        </p:txBody>
      </p:sp>
      <p:pic>
        <p:nvPicPr>
          <p:cNvPr id="40963" name="Picture 3" descr="&amp;Zcy;&amp;acy;&amp;kcy;&amp;acy;&amp;rcy;&amp;pcy;&amp;acy;&amp;tcy;&amp;scy;&amp;softcy;&amp;kcy;&amp;acy; &amp;kcy;&amp;ucy;&amp;khcy;&amp;ncy;&amp;yacy;. &amp;Zcy;&amp;iecy;&amp;lcy;&amp;iecy;&amp;ncy;&amp;icy;&amp;jcy; &amp;bcy;&amp;ocy;&amp;rcy;&amp;shchcy; &amp;zcy; &amp;kcy;&amp;ocy;&amp;pcy;&amp;chcy;&amp;iecy;&amp;ncy;&amp;ocy;&amp;scy;&amp;tcy;&amp;yacy;&amp;mcy;&amp;icy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0032" y="1251939"/>
            <a:ext cx="3662772" cy="2441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7094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2315" y="973246"/>
            <a:ext cx="8964488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dirty="0" smtClean="0"/>
              <a:t>Закарпатській кухні притаманні такі гарячі м’ясні страви:</a:t>
            </a:r>
            <a:r>
              <a:rPr lang="uk-UA" sz="3200" b="1" dirty="0" smtClean="0"/>
              <a:t> </a:t>
            </a:r>
            <a:r>
              <a:rPr lang="uk-UA" sz="3200" dirty="0" err="1" smtClean="0"/>
              <a:t>ком'ятське</a:t>
            </a:r>
            <a:r>
              <a:rPr lang="uk-UA" sz="3200" dirty="0" smtClean="0"/>
              <a:t> апетитне: </a:t>
            </a:r>
            <a:r>
              <a:rPr lang="uk-UA" sz="3200" dirty="0" err="1" smtClean="0"/>
              <a:t>тефтелі</a:t>
            </a:r>
            <a:r>
              <a:rPr lang="uk-UA" sz="3200" dirty="0" smtClean="0"/>
              <a:t> в томатному соусі, голубці з квашеної капусти з м'ясом і копченим салом, </a:t>
            </a:r>
            <a:r>
              <a:rPr lang="uk-UA" sz="3200" dirty="0" err="1" smtClean="0"/>
              <a:t>сегединський</a:t>
            </a:r>
            <a:r>
              <a:rPr lang="uk-UA" sz="3200" dirty="0" smtClean="0"/>
              <a:t> гуляш, </a:t>
            </a:r>
            <a:r>
              <a:rPr lang="uk-UA" sz="3200" dirty="0" err="1" smtClean="0"/>
              <a:t>попрікаш</a:t>
            </a:r>
            <a:r>
              <a:rPr lang="uk-UA" sz="3200" dirty="0" smtClean="0"/>
              <a:t> з курки простий, </a:t>
            </a:r>
            <a:r>
              <a:rPr lang="uk-UA" sz="3200" dirty="0" err="1" smtClean="0"/>
              <a:t>лоці-печеня</a:t>
            </a:r>
            <a:r>
              <a:rPr lang="uk-UA" sz="3200" dirty="0" smtClean="0"/>
              <a:t> </a:t>
            </a:r>
            <a:r>
              <a:rPr lang="uk-UA" sz="3200" dirty="0" err="1" smtClean="0"/>
              <a:t>по-закарпатськи</a:t>
            </a:r>
            <a:r>
              <a:rPr lang="uk-UA" sz="3200" dirty="0" smtClean="0"/>
              <a:t>, </a:t>
            </a:r>
            <a:r>
              <a:rPr lang="uk-UA" sz="3200" dirty="0" err="1" smtClean="0"/>
              <a:t>лоці-печеня</a:t>
            </a:r>
            <a:r>
              <a:rPr lang="uk-UA" sz="3200" dirty="0" smtClean="0"/>
              <a:t> по-угорськи, </a:t>
            </a:r>
            <a:r>
              <a:rPr lang="uk-UA" sz="3200" dirty="0" err="1" smtClean="0"/>
              <a:t>човлент</a:t>
            </a:r>
            <a:r>
              <a:rPr lang="uk-UA" sz="3200" dirty="0" smtClean="0"/>
              <a:t>, закарпатський плов з свининою, голубці з м’ясом – </a:t>
            </a:r>
            <a:r>
              <a:rPr lang="uk-UA" sz="3200" dirty="0" err="1" smtClean="0"/>
              <a:t>капуркова</a:t>
            </a:r>
            <a:r>
              <a:rPr lang="uk-UA" sz="3200" dirty="0" smtClean="0"/>
              <a:t> страва, </a:t>
            </a:r>
            <a:r>
              <a:rPr lang="uk-UA" sz="3200" dirty="0" err="1" smtClean="0"/>
              <a:t>гурка</a:t>
            </a:r>
            <a:r>
              <a:rPr lang="uk-UA" sz="3200" dirty="0" smtClean="0"/>
              <a:t>, </a:t>
            </a:r>
            <a:r>
              <a:rPr lang="uk-UA" sz="3200" dirty="0" err="1" smtClean="0"/>
              <a:t>перкельт</a:t>
            </a:r>
            <a:r>
              <a:rPr lang="uk-UA" sz="3200" dirty="0" smtClean="0"/>
              <a:t> </a:t>
            </a:r>
            <a:r>
              <a:rPr lang="uk-UA" sz="3200" dirty="0" err="1" smtClean="0"/>
              <a:t>по-берегівськи</a:t>
            </a:r>
            <a:r>
              <a:rPr lang="uk-UA" sz="3200" dirty="0" smtClean="0"/>
              <a:t> з яловичини, печінка </a:t>
            </a:r>
            <a:r>
              <a:rPr lang="uk-UA" sz="3200" dirty="0" err="1" smtClean="0"/>
              <a:t>по-эврейськи</a:t>
            </a:r>
            <a:r>
              <a:rPr lang="uk-UA" sz="3200" dirty="0" smtClean="0"/>
              <a:t>, </a:t>
            </a:r>
            <a:r>
              <a:rPr lang="uk-UA" sz="3200" dirty="0" err="1" smtClean="0"/>
              <a:t>шовдирь</a:t>
            </a:r>
            <a:r>
              <a:rPr lang="uk-UA" sz="3200" dirty="0" smtClean="0"/>
              <a:t> великодній, свинина у червоному вині та ін.</a:t>
            </a:r>
          </a:p>
          <a:p>
            <a:endParaRPr lang="ru-RU" sz="3200" dirty="0" smtClean="0"/>
          </a:p>
          <a:p>
            <a:endParaRPr lang="ru-RU" dirty="0" smtClean="0"/>
          </a:p>
          <a:p>
            <a:r>
              <a:rPr lang="en-US" dirty="0" smtClean="0"/>
              <a:t> </a:t>
            </a:r>
            <a:r>
              <a:rPr lang="uk-UA" dirty="0" smtClean="0"/>
              <a:t> </a:t>
            </a:r>
            <a:endParaRPr lang="uk-UA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987284" y="49916"/>
            <a:ext cx="32745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err="1" smtClean="0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Розділ</a:t>
            </a:r>
            <a:r>
              <a:rPr lang="ru-RU" sz="5400" b="1" cap="none" spc="0" dirty="0" smtClean="0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cap="none" spc="0" dirty="0" smtClean="0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VI</a:t>
            </a:r>
            <a:endParaRPr lang="ru-RU" sz="5400" b="1" cap="none" spc="0" dirty="0">
              <a:ln w="1905"/>
              <a:solidFill>
                <a:schemeClr val="tx1">
                  <a:lumMod val="95000"/>
                  <a:lumOff val="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39727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6585" y="116632"/>
            <a:ext cx="916058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800" b="1" dirty="0" err="1" smtClean="0"/>
              <a:t>Лоці-печенє</a:t>
            </a:r>
            <a:r>
              <a:rPr lang="uk-UA" sz="4800" b="1" dirty="0" smtClean="0"/>
              <a:t> </a:t>
            </a:r>
            <a:r>
              <a:rPr lang="uk-UA" sz="4800" b="1" dirty="0" err="1" smtClean="0"/>
              <a:t>по-закарпатськи</a:t>
            </a:r>
            <a:endParaRPr lang="uk-UA" sz="48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924939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dirty="0" smtClean="0"/>
              <a:t>Нам знадобиться</a:t>
            </a:r>
          </a:p>
          <a:p>
            <a:r>
              <a:rPr lang="uk-UA" dirty="0" smtClean="0"/>
              <a:t>2 великі свині </a:t>
            </a:r>
            <a:r>
              <a:rPr lang="uk-UA" dirty="0" err="1" smtClean="0"/>
              <a:t>стейки</a:t>
            </a:r>
            <a:r>
              <a:rPr lang="uk-UA" dirty="0" smtClean="0"/>
              <a:t> з кісткою 2-3 великі цибулини</a:t>
            </a:r>
          </a:p>
          <a:p>
            <a:r>
              <a:rPr lang="uk-UA" dirty="0" smtClean="0"/>
              <a:t>1 зубок часнику</a:t>
            </a:r>
          </a:p>
          <a:p>
            <a:r>
              <a:rPr lang="uk-UA" dirty="0" smtClean="0"/>
              <a:t>2-3 чайні ложки солодкої паприки</a:t>
            </a:r>
          </a:p>
          <a:p>
            <a:r>
              <a:rPr lang="uk-UA" dirty="0" err="1" smtClean="0"/>
              <a:t>Свіжопотовчений</a:t>
            </a:r>
            <a:r>
              <a:rPr lang="uk-UA" dirty="0" smtClean="0"/>
              <a:t> чорний перець</a:t>
            </a:r>
          </a:p>
          <a:p>
            <a:r>
              <a:rPr lang="uk-UA" dirty="0" smtClean="0"/>
              <a:t>3 столові ложки олії</a:t>
            </a:r>
          </a:p>
          <a:p>
            <a:r>
              <a:rPr lang="uk-UA" dirty="0" smtClean="0"/>
              <a:t>Сіль</a:t>
            </a:r>
            <a:endParaRPr lang="uk-UA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98688" y="3233263"/>
            <a:ext cx="904531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/>
              <a:t>Б</a:t>
            </a:r>
            <a:r>
              <a:rPr lang="uk-UA" dirty="0" smtClean="0"/>
              <a:t>еремо </a:t>
            </a:r>
            <a:r>
              <a:rPr lang="uk-UA" dirty="0" err="1" smtClean="0"/>
              <a:t>стейки</a:t>
            </a:r>
            <a:r>
              <a:rPr lang="uk-UA" dirty="0" smtClean="0"/>
              <a:t> і добряче їх потовчемо з обох боків. Посипаємо чорним перцем та паприкою. Посолимо потім - вже у тарілці. Цибулю ріжемо тонкими кільцями і відкладаємо </a:t>
            </a:r>
            <a:r>
              <a:rPr lang="uk-UA" dirty="0" err="1" smtClean="0"/>
              <a:t>вбік.Беремо</a:t>
            </a:r>
            <a:r>
              <a:rPr lang="uk-UA" dirty="0" smtClean="0"/>
              <a:t> пательню, велику і широку, розігріваємо на ній 3-4 столові ложки олії до високої температури. В ідеалі до свинини краще взяти </a:t>
            </a:r>
            <a:r>
              <a:rPr lang="uk-UA" dirty="0" err="1" smtClean="0"/>
              <a:t>свиний</a:t>
            </a:r>
            <a:r>
              <a:rPr lang="uk-UA" dirty="0" smtClean="0"/>
              <a:t> жир, на якому закарпатці готують страви з </a:t>
            </a:r>
            <a:r>
              <a:rPr lang="uk-UA" dirty="0" err="1" smtClean="0"/>
              <a:t>давніх-давен.Провіряємо</a:t>
            </a:r>
            <a:r>
              <a:rPr lang="uk-UA" dirty="0" smtClean="0"/>
              <a:t> малесеньким шматочком м'яса температуру олії. На сильному вогні обсмажуємо м'ясо до рум'яної скоринки з обох боків і вибираємо його на тарілку. Сюди ж у цей жир вкидаємо цибулю і один потовчений зубок часнику і обсмажуємо їх до впевненого </a:t>
            </a:r>
            <a:r>
              <a:rPr lang="uk-UA" dirty="0" err="1" smtClean="0"/>
              <a:t>цибульно-часничного</a:t>
            </a:r>
            <a:r>
              <a:rPr lang="uk-UA" dirty="0" smtClean="0"/>
              <a:t> </a:t>
            </a:r>
            <a:r>
              <a:rPr lang="uk-UA" dirty="0" err="1" smtClean="0"/>
              <a:t>аромату.Кладемо</a:t>
            </a:r>
            <a:r>
              <a:rPr lang="uk-UA" dirty="0" smtClean="0"/>
              <a:t> на цибульну подушку </a:t>
            </a:r>
            <a:r>
              <a:rPr lang="uk-UA" dirty="0" err="1" smtClean="0"/>
              <a:t>мясо</a:t>
            </a:r>
            <a:r>
              <a:rPr lang="uk-UA" dirty="0" smtClean="0"/>
              <a:t>, стишуємо вогонь, накриваємо кришкою і тушимо Перевертаємо м'ясо на інший бік - і ще 5 </a:t>
            </a:r>
            <a:r>
              <a:rPr lang="uk-UA" dirty="0" err="1" smtClean="0"/>
              <a:t>хвилин.Вибираємо</a:t>
            </a:r>
            <a:r>
              <a:rPr lang="uk-UA" dirty="0" smtClean="0"/>
              <a:t> на тарілку разом з цибулею, солимо, подаємо з картоплею або просто з овочами.</a:t>
            </a:r>
            <a:endParaRPr lang="uk-UA" dirty="0"/>
          </a:p>
        </p:txBody>
      </p:sp>
      <p:pic>
        <p:nvPicPr>
          <p:cNvPr id="38914" name="Picture 2" descr="&amp;Lcy;&amp;ocy;&amp;tscy;&amp;iukcy; &amp;pcy;&amp;iecy;&amp;chcy;&amp;iecy;&amp;ncy;&amp;jukcy; &amp;pcy;&amp;ocy; &amp;zcy;&amp;acy;&amp;kcy;&amp;acy;&amp;rcy;&amp;pcy;&amp;acy;&amp;tcy;&amp;scy;&amp;softcy;&amp;kcy;&amp;icy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7" y="885680"/>
            <a:ext cx="3594883" cy="2336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6106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87824" y="29186"/>
            <a:ext cx="273061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800" b="1" dirty="0" err="1" smtClean="0"/>
              <a:t>Човлент</a:t>
            </a:r>
            <a:endParaRPr lang="uk-UA" sz="48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620688"/>
            <a:ext cx="468052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/>
              <a:t>Знадобиться: 2 цибулини, розрізані кожна на вісім частин, 4 столові ложки олії, або гусячого смальцю, 200-300 г нежирної свіжої яловичини, 200 г курятини або гусятини, 100-200 г копченої яловичини (що більше різного м’яса, тим </a:t>
            </a:r>
            <a:r>
              <a:rPr lang="uk-UA" dirty="0" err="1" smtClean="0"/>
              <a:t>човлент</a:t>
            </a:r>
            <a:r>
              <a:rPr lang="uk-UA" dirty="0" smtClean="0"/>
              <a:t> вийде смачніший), склянки заздалегідь замоченої квасолі, склянка перебраної, добре промитої перлової крупи, 4-5 картоплин, розрізаних на 8 частин, головка часнику, сіль та перець чорний за смаком. </a:t>
            </a:r>
            <a:endParaRPr lang="uk-UA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4260" y="3861048"/>
            <a:ext cx="925252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/>
              <a:t>У глибокій пательні або казанку припустити цибулю в смальці. Додати порізане м’ясо і підрум’янити його з усіх боків. Додати квасолю і постійно помішувати, поки вона не стане зморщуватися, додати перлову крупу, потім через кілька хвилин картоплю і залити все окропом, додати часник і приправи. Добре закрити кришкою, і тушкувати на повільному вогні 20 хвилин. Прогріти піч, перекласти </a:t>
            </a:r>
            <a:r>
              <a:rPr lang="uk-UA" dirty="0" err="1" smtClean="0"/>
              <a:t>човлент</a:t>
            </a:r>
            <a:r>
              <a:rPr lang="uk-UA" dirty="0" smtClean="0"/>
              <a:t> в керамічні горщики, закрити їх кришками, і помістити в піч на якнайменший вогонь. </a:t>
            </a:r>
            <a:r>
              <a:rPr lang="uk-UA" dirty="0" err="1" smtClean="0"/>
              <a:t>Човлент</a:t>
            </a:r>
            <a:r>
              <a:rPr lang="uk-UA" dirty="0" smtClean="0"/>
              <a:t> в горщиках у жодному разі не має кипіти, йому належить пріти, що довше, то краще – від 3-х до 5-ти годин. Періодично потрібно слідкувати, аби не випарувалася вода, і, якщо треба, доливати, але ні в якому разі не перемішувати. На стіл </a:t>
            </a:r>
            <a:r>
              <a:rPr lang="uk-UA" dirty="0" err="1" smtClean="0"/>
              <a:t>човлент</a:t>
            </a:r>
            <a:r>
              <a:rPr lang="uk-UA" dirty="0" smtClean="0"/>
              <a:t> подається в тих самих горщиках.</a:t>
            </a:r>
            <a:endParaRPr lang="uk-UA" dirty="0"/>
          </a:p>
        </p:txBody>
      </p:sp>
      <p:pic>
        <p:nvPicPr>
          <p:cNvPr id="1026" name="Picture 2" descr="http://www.kolyba.org.ua/images/recept/druhi_stravy/cholentko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831519"/>
            <a:ext cx="3485781" cy="2994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792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0127" y="1331248"/>
            <a:ext cx="892899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dirty="0" smtClean="0"/>
              <a:t>Гарячі рибні страви: пеленгас запечений під сметанно-цибульним соусом, форель запечена у фользі, короп запечений з шампіньйонами та ін.</a:t>
            </a:r>
            <a:endParaRPr lang="uk-UA" sz="3200" dirty="0"/>
          </a:p>
        </p:txBody>
      </p:sp>
      <p:pic>
        <p:nvPicPr>
          <p:cNvPr id="2050" name="Picture 2" descr="http://plotva.by/wp-content/uploads/2012/08/%D0%BA%D0%B0%D1%80%D0%BF-%D0%B7%D0%B0%D0%BF%D0%B5%D1%87%D0%B5%D0%BD%D0%BD%D1%8B%D0%B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43170"/>
            <a:ext cx="4432176" cy="3324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recepty1.ru/uploads/recipe/moreprodukty11/pelengas-s-ovoshhami_464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2803" y="3594720"/>
            <a:ext cx="4133693" cy="2868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071781" y="260648"/>
            <a:ext cx="300043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err="1" smtClean="0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Розділ</a:t>
            </a:r>
            <a:r>
              <a:rPr lang="ru-RU" sz="5400" b="1" cap="none" spc="0" dirty="0" smtClean="0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cap="none" spc="0" dirty="0" smtClean="0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V</a:t>
            </a:r>
            <a:endParaRPr lang="ru-RU" sz="5400" b="1" cap="none" spc="0" dirty="0">
              <a:ln w="1905"/>
              <a:solidFill>
                <a:schemeClr val="tx1">
                  <a:lumMod val="95000"/>
                  <a:lumOff val="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63711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9303" y="1196752"/>
            <a:ext cx="828092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dirty="0" smtClean="0"/>
              <a:t>Закарпатська кухня формувалася віками під впливом історичних факторів (до 1945 року наш край перебував під владою різних європейських держав - Австро-Угорщини, Чехословаччини, Угорщини). Отож закономірно, що вона носить інтернаціональний характер. Кожна з національних меншин, що проживають у Закарпатті, внесла в закарпатську кухню власні, відмінні від інших страви і специфіку приготування.</a:t>
            </a:r>
            <a:endParaRPr lang="uk-UA" sz="32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231237" y="273422"/>
            <a:ext cx="25770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dirty="0" smtClean="0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Розділ І</a:t>
            </a:r>
            <a:endParaRPr lang="ru-RU" sz="5400" b="1" cap="none" spc="0" dirty="0">
              <a:ln w="1905"/>
              <a:solidFill>
                <a:schemeClr val="tx1">
                  <a:lumMod val="95000"/>
                  <a:lumOff val="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90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703" y="1391296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dirty="0"/>
              <a:t>5 стейків з пеленгасу</a:t>
            </a:r>
          </a:p>
          <a:p>
            <a:r>
              <a:rPr lang="uk-UA" dirty="0"/>
              <a:t>3 середні цибулини</a:t>
            </a:r>
          </a:p>
          <a:p>
            <a:r>
              <a:rPr lang="uk-UA" dirty="0"/>
              <a:t>160 г сметани</a:t>
            </a:r>
          </a:p>
          <a:p>
            <a:r>
              <a:rPr lang="uk-UA" dirty="0"/>
              <a:t>Чорний перець</a:t>
            </a:r>
          </a:p>
          <a:p>
            <a:r>
              <a:rPr lang="uk-UA" dirty="0"/>
              <a:t>Сіль</a:t>
            </a:r>
          </a:p>
          <a:p>
            <a:r>
              <a:rPr lang="uk-UA" dirty="0"/>
              <a:t>Прянощі для риби (будь-які готові)</a:t>
            </a:r>
          </a:p>
          <a:p>
            <a:r>
              <a:rPr lang="uk-UA" dirty="0"/>
              <a:t>1 ст. ложка олії для змащування дека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-28660" y="50976"/>
            <a:ext cx="912676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4000" b="1" dirty="0" smtClean="0"/>
              <a:t>Пеленгас запечений під цибульно-сметанним соусом</a:t>
            </a:r>
            <a:endParaRPr lang="uk-UA" sz="40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3789040"/>
            <a:ext cx="878497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/>
              <a:t>Пеленгас зазвичай продають уже почищеним, його залишається тільки нарубати і відрізати плавники </a:t>
            </a:r>
            <a:r>
              <a:rPr lang="uk-UA" dirty="0" err="1" smtClean="0"/>
              <a:t>плавники</a:t>
            </a:r>
            <a:r>
              <a:rPr lang="uk-UA" dirty="0" smtClean="0"/>
              <a:t>. Отже, відрубали хвіст і голову, середину поділили на </a:t>
            </a:r>
            <a:r>
              <a:rPr lang="uk-UA" dirty="0" err="1" smtClean="0"/>
              <a:t>стейки</a:t>
            </a:r>
            <a:r>
              <a:rPr lang="uk-UA" dirty="0" smtClean="0"/>
              <a:t>.  Приготували соус. Нарізали кільцями цибулю, змішали її з прянощами, трохи подавили руками, щоб цибуля пустила сік, додали сметану, розмішали, залишили соус настоюватися 15 хвилин. Деко вистелили фольгою або пергаментом, промаслили олією і на нього виклали </a:t>
            </a:r>
            <a:r>
              <a:rPr lang="uk-UA" dirty="0" err="1" smtClean="0"/>
              <a:t>стейки</a:t>
            </a:r>
            <a:r>
              <a:rPr lang="uk-UA" dirty="0" smtClean="0"/>
              <a:t>. Виклали на нього зверху цибулю, полили все соусом і помістили в духову шафу на 40 хвилин (170-180 градусів. Подавати можна як саме по собі, так і з якимось легеньким салатом з </a:t>
            </a:r>
            <a:r>
              <a:rPr lang="uk-UA" dirty="0" err="1" smtClean="0"/>
              <a:t>рукколи</a:t>
            </a:r>
            <a:r>
              <a:rPr lang="uk-UA" dirty="0" smtClean="0"/>
              <a:t>.</a:t>
            </a:r>
            <a:endParaRPr lang="uk-UA" dirty="0"/>
          </a:p>
        </p:txBody>
      </p:sp>
      <p:pic>
        <p:nvPicPr>
          <p:cNvPr id="3074" name="Picture 2" descr="&amp;Pcy;&amp;iecy;&amp;lcy;&amp;iecy;&amp;ncy;&amp;gcy;&amp;acy;&amp;scy; &amp;zcy;&amp;acy;&amp;pcy;&amp;iecy;&amp;chcy;&amp;iecy;&amp;ncy;&amp;icy;&amp;jcy; &amp;pcy;&amp;iukcy;&amp;dcy; &amp;scy;&amp;mcy;&amp;iecy;&amp;tcy;&amp;acy;&amp;ncy;&amp;ncy;&amp;ocy;-&amp;tscy;&amp;icy;&amp;bcy;&amp;ucy;&amp;lcy;&amp;softcy;&amp;ncy;&amp;icy;&amp;mcy; &amp;scy;&amp;ocy;&amp;ucy;&amp;scy;&amp;ocy;&amp;mcy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2314" y="1196752"/>
            <a:ext cx="4068960" cy="2644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4595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7504" y="908720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uk-UA" dirty="0" smtClean="0">
                <a:cs typeface="Arial" charset="0"/>
              </a:rPr>
              <a:t>Знадобиться:</a:t>
            </a:r>
            <a:endParaRPr lang="uk-UA" dirty="0"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uk-UA" dirty="0">
                <a:cs typeface="Arial" charset="0"/>
              </a:rPr>
              <a:t>1 велика форель, 500 г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uk-UA" dirty="0">
                <a:cs typeface="Arial" charset="0"/>
              </a:rPr>
              <a:t>1,5 лимони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uk-UA" dirty="0">
                <a:cs typeface="Arial" charset="0"/>
              </a:rPr>
              <a:t>Оливкова олія - 3 ст. ложки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uk-UA" dirty="0">
                <a:cs typeface="Arial" charset="0"/>
              </a:rPr>
              <a:t>1 пучок зелені петрушки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uk-UA" dirty="0">
                <a:cs typeface="Arial" charset="0"/>
              </a:rPr>
              <a:t>Морська зерниста сіль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uk-UA" dirty="0" err="1">
                <a:cs typeface="Arial" charset="0"/>
              </a:rPr>
              <a:t>Свіжомелений</a:t>
            </a:r>
            <a:r>
              <a:rPr lang="uk-UA" dirty="0">
                <a:cs typeface="Arial" charset="0"/>
              </a:rPr>
              <a:t> перець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uk-UA" dirty="0">
                <a:cs typeface="Arial" charset="0"/>
              </a:rPr>
              <a:t>Набір прянощів для риби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uk-UA" dirty="0">
                <a:cs typeface="Arial" charset="0"/>
              </a:rPr>
              <a:t>Товчений порошок сухих анчоусів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uk-UA" dirty="0">
                <a:cs typeface="Arial" charset="0"/>
              </a:rPr>
              <a:t>Фольга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36886" y="100663"/>
            <a:ext cx="788523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800" b="1" dirty="0"/>
              <a:t>Форель запечена у фользі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7504" y="3718678"/>
            <a:ext cx="880265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/>
              <a:t>Рибу почистити, вийняти нутрощі. Добре промити. Потримати трохи в солі, хвилин 10-15.  Змити сіль.</a:t>
            </a:r>
          </a:p>
          <a:p>
            <a:r>
              <a:rPr lang="uk-UA" dirty="0" smtClean="0"/>
              <a:t>Покласти в пласку широку салатницю і замаринувати на 2 години в  суміші оливкової олії, лимонному </a:t>
            </a:r>
            <a:r>
              <a:rPr lang="uk-UA" dirty="0" err="1" smtClean="0"/>
              <a:t>соці</a:t>
            </a:r>
            <a:r>
              <a:rPr lang="uk-UA" dirty="0" smtClean="0"/>
              <a:t> та прянощах і солі. Час від часу перевертати з боку на бік.</a:t>
            </a:r>
          </a:p>
          <a:p>
            <a:r>
              <a:rPr lang="uk-UA" dirty="0" smtClean="0"/>
              <a:t>Фольгу настелити в два шари. Покласти на неї рибу, нафаршировану пучком добре помитої петрушки. Всередину до петрушки заливаємо ложкою кілька ложок маринаду.</a:t>
            </a:r>
          </a:p>
          <a:p>
            <a:r>
              <a:rPr lang="uk-UA" dirty="0" smtClean="0"/>
              <a:t>Загортаємо рибу так, щоб вона була закрита з усіх боків і не протікала.</a:t>
            </a:r>
          </a:p>
          <a:p>
            <a:r>
              <a:rPr lang="uk-UA" dirty="0" smtClean="0"/>
              <a:t>Випікаємо при температурі 180 градусів, хвилин 30. Подаємо з печеною картоплею.</a:t>
            </a:r>
            <a:endParaRPr lang="uk-UA" dirty="0"/>
          </a:p>
        </p:txBody>
      </p:sp>
      <p:pic>
        <p:nvPicPr>
          <p:cNvPr id="4100" name="Picture 4" descr="http://www.kolyba.org.ua/images/recept/druhi_stravy/zapechena-ryb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908720"/>
            <a:ext cx="4218552" cy="2742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4176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124744"/>
            <a:ext cx="871296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dirty="0" smtClean="0"/>
              <a:t>Закарпатській кухні властиві такі гарячі страви з грибів: картопля тушкована з грибами, голубці з грибами пісні, плов з грибами по-верховинські, </a:t>
            </a:r>
            <a:r>
              <a:rPr lang="uk-UA" sz="3200" dirty="0" err="1" smtClean="0"/>
              <a:t>мачанка</a:t>
            </a:r>
            <a:r>
              <a:rPr lang="uk-UA" sz="3200" dirty="0" smtClean="0"/>
              <a:t> з грибів </a:t>
            </a:r>
            <a:r>
              <a:rPr lang="uk-UA" sz="3200" dirty="0" err="1" smtClean="0"/>
              <a:t>по-ясінянськи</a:t>
            </a:r>
            <a:r>
              <a:rPr lang="uk-UA" sz="3200" dirty="0" smtClean="0"/>
              <a:t>, та ін. </a:t>
            </a:r>
            <a:endParaRPr lang="uk-UA" sz="3200" dirty="0"/>
          </a:p>
        </p:txBody>
      </p:sp>
      <p:pic>
        <p:nvPicPr>
          <p:cNvPr id="5122" name="Picture 2" descr="http://vidpoviday.com/wp-content/uploads/2015/04/764c6e8c9510ac7cdc1075cf9f4c71c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789040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s017.radikal.ru/i409/1202/8d/58b4701667ad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7328" y="3872677"/>
            <a:ext cx="4704219" cy="2690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720811" y="190022"/>
            <a:ext cx="327134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err="1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Розділ</a:t>
            </a:r>
            <a:r>
              <a:rPr lang="ru-RU" sz="5400" b="1" dirty="0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dirty="0" smtClean="0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V</a:t>
            </a:r>
            <a:r>
              <a:rPr lang="uk-UA" sz="5400" b="1" dirty="0" smtClean="0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І</a:t>
            </a:r>
            <a:endParaRPr lang="ru-RU" sz="5400" b="1" dirty="0">
              <a:ln w="1905"/>
              <a:solidFill>
                <a:schemeClr val="tx1">
                  <a:lumMod val="95000"/>
                  <a:lumOff val="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93298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54171"/>
            <a:ext cx="862806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000" b="1" dirty="0"/>
              <a:t>Плов з грибами по-верховинськи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762057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dirty="0" smtClean="0"/>
              <a:t>Потрібно: </a:t>
            </a:r>
          </a:p>
          <a:p>
            <a:r>
              <a:rPr lang="uk-UA" dirty="0" smtClean="0"/>
              <a:t>160 г сушених грибів</a:t>
            </a:r>
          </a:p>
          <a:p>
            <a:r>
              <a:rPr lang="uk-UA" dirty="0" smtClean="0"/>
              <a:t>200 г рису</a:t>
            </a:r>
          </a:p>
          <a:p>
            <a:r>
              <a:rPr lang="uk-UA" dirty="0" smtClean="0"/>
              <a:t>200 г цибулі ріпчастої</a:t>
            </a:r>
          </a:p>
          <a:p>
            <a:r>
              <a:rPr lang="uk-UA" dirty="0" smtClean="0"/>
              <a:t>120 г олії</a:t>
            </a:r>
          </a:p>
          <a:p>
            <a:r>
              <a:rPr lang="uk-UA" dirty="0" smtClean="0"/>
              <a:t>100 г моркви, сіль, перець, трішки коріандру – за смаком.</a:t>
            </a:r>
            <a:endParaRPr lang="uk-UA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69089" y="3140968"/>
            <a:ext cx="891073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/>
              <a:t>Промиті і перебрані гриби промивають і замочують звечора. Наступного дня варять у тій самій воді до готовності.</a:t>
            </a:r>
          </a:p>
          <a:p>
            <a:r>
              <a:rPr lang="uk-UA" dirty="0"/>
              <a:t>Цибулю дрібно січуть, обсмажують в олії до золотисто-прозорого стану, додають моркву, порізану довгими брусочками, все обсмажують, накривають кришкою і тушкують на </a:t>
            </a:r>
            <a:r>
              <a:rPr lang="uk-UA" dirty="0" smtClean="0"/>
              <a:t>слабкому </a:t>
            </a:r>
            <a:r>
              <a:rPr lang="uk-UA" dirty="0"/>
              <a:t>вогні, доки морква трохи не пом'якне.</a:t>
            </a:r>
          </a:p>
          <a:p>
            <a:r>
              <a:rPr lang="uk-UA" dirty="0"/>
              <a:t>Відварені гриби нарізають грубою соломкою, або залишають цілими, якщо хто любить цілі. Додають до моркви.</a:t>
            </a:r>
          </a:p>
          <a:p>
            <a:r>
              <a:rPr lang="uk-UA" dirty="0"/>
              <a:t>Туди ж </a:t>
            </a:r>
            <a:r>
              <a:rPr lang="uk-UA" dirty="0" smtClean="0"/>
              <a:t>викладають </a:t>
            </a:r>
            <a:r>
              <a:rPr lang="uk-UA" dirty="0"/>
              <a:t>заздалегідь перебраний, промитий і замочений на півгодини в теплій воді довгий рис, солять, додають інші прянощі на смак,  і заливають усе процідженим грибним бульйоном, тушкують під кришкою до готовності на повільному вогні.</a:t>
            </a:r>
          </a:p>
        </p:txBody>
      </p:sp>
      <p:pic>
        <p:nvPicPr>
          <p:cNvPr id="6146" name="Picture 2" descr="&amp;Pcy;&amp;lcy;&amp;ocy;&amp;vcy; &amp;zcy; &amp;gcy;&amp;rcy;&amp;icy;&amp;bcy;&amp;acy;&amp;mcy;&amp;icy; &amp;pcy;&amp;ocy;-&amp;vcy;&amp;iecy;&amp;rcy;&amp;khcy;&amp;ocy;&amp;vcy;&amp;icy;&amp;ncy;&amp;scy;&amp;softcy;&amp;kcy;&amp;icy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7572" y="797714"/>
            <a:ext cx="3124339" cy="2343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422390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980728"/>
            <a:ext cx="4572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dirty="0" smtClean="0"/>
              <a:t>Нам потрібно: </a:t>
            </a:r>
          </a:p>
          <a:p>
            <a:r>
              <a:rPr lang="uk-UA" dirty="0" smtClean="0"/>
              <a:t>500 г свіжих білих грибів (або шампіньйонів), </a:t>
            </a:r>
          </a:p>
          <a:p>
            <a:r>
              <a:rPr lang="uk-UA" dirty="0" smtClean="0"/>
              <a:t>80 г масла вершкового</a:t>
            </a:r>
            <a:br>
              <a:rPr lang="uk-UA" dirty="0" smtClean="0"/>
            </a:br>
            <a:r>
              <a:rPr lang="uk-UA" dirty="0" smtClean="0"/>
              <a:t>1 ст. ложка борошна, </a:t>
            </a:r>
          </a:p>
          <a:p>
            <a:r>
              <a:rPr lang="uk-UA" dirty="0" smtClean="0"/>
              <a:t>100 г сметани, </a:t>
            </a:r>
          </a:p>
          <a:p>
            <a:r>
              <a:rPr lang="uk-UA" dirty="0" smtClean="0"/>
              <a:t>100 г вершків, </a:t>
            </a:r>
          </a:p>
          <a:p>
            <a:r>
              <a:rPr lang="uk-UA" dirty="0" smtClean="0"/>
              <a:t>200 г молока, </a:t>
            </a:r>
          </a:p>
          <a:p>
            <a:r>
              <a:rPr lang="uk-UA" dirty="0" smtClean="0"/>
              <a:t>спеції – за смаком.</a:t>
            </a:r>
            <a:endParaRPr lang="uk-UA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272842"/>
            <a:ext cx="859754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000" b="1" dirty="0"/>
              <a:t>Мачанка з грибів по-ясіняньськи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25680" y="3566051"/>
            <a:ext cx="901831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/>
              <a:t>Гриби </a:t>
            </a:r>
            <a:r>
              <a:rPr lang="uk-UA" dirty="0"/>
              <a:t>помити або протерти і нарізати тонкими пластинами.</a:t>
            </a:r>
          </a:p>
          <a:p>
            <a:r>
              <a:rPr lang="uk-UA" dirty="0"/>
              <a:t>Вершкове масло розігрівають на сковороді, додають борошно і, постійно помішуючи, смажать до золотистого кольору. Потім невеликими порціями доливають молоко, швидко розмішують і варять до утворення однорідної маси (густої, як сметана). Додають вершки.</a:t>
            </a:r>
          </a:p>
          <a:p>
            <a:r>
              <a:rPr lang="uk-UA" dirty="0"/>
              <a:t>Гриби дрібно нарізають і тушкують на вершковому маслі до готовності, потім змішують із соусом і варять 5 хвилин. В кінці додають 100 г сметани. Заправляють перцем, сіллю. Готову мачанку подають гарячою з хлібом або картопляним пюре.</a:t>
            </a:r>
          </a:p>
        </p:txBody>
      </p:sp>
      <p:pic>
        <p:nvPicPr>
          <p:cNvPr id="7170" name="Picture 2" descr="http://www.kolyba.org.ua/images/recept/zhule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504" y="1094130"/>
            <a:ext cx="3144691" cy="2358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812512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1679" y="1056782"/>
            <a:ext cx="871296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000" dirty="0" smtClean="0"/>
              <a:t>Традиційними закарпатськими гарячими стравами з овочів є: сочевиця з овочами пісна, </a:t>
            </a:r>
            <a:r>
              <a:rPr lang="ru-RU" sz="3000" b="1" dirty="0" smtClean="0"/>
              <a:t>з</a:t>
            </a:r>
            <a:r>
              <a:rPr lang="ru-RU" sz="3000" dirty="0" smtClean="0"/>
              <a:t>акарпатські </a:t>
            </a:r>
            <a:r>
              <a:rPr lang="ru-RU" sz="3000" dirty="0"/>
              <a:t>пасулі (квасоля) "дзьобачки" а-ля </a:t>
            </a:r>
            <a:r>
              <a:rPr lang="ru-RU" sz="3000" dirty="0" smtClean="0"/>
              <a:t>лобіо, стручкова квасоля </a:t>
            </a:r>
            <a:r>
              <a:rPr lang="uk-UA" sz="3000" dirty="0" err="1" smtClean="0"/>
              <a:t>Дзьобачки</a:t>
            </a:r>
            <a:r>
              <a:rPr lang="uk-UA" sz="3000" dirty="0" smtClean="0"/>
              <a:t>, цвітна капуста та інші овочі запечені під часниковим соусом, лечо, баклажани запечені у горщику, перець смажений </a:t>
            </a:r>
            <a:r>
              <a:rPr lang="uk-UA" sz="3000" dirty="0" err="1" smtClean="0"/>
              <a:t>по-виноградівськи</a:t>
            </a:r>
            <a:r>
              <a:rPr lang="uk-UA" sz="3000" dirty="0" smtClean="0"/>
              <a:t>, баклажани в тісті, картопляна запіканка з сиром, молода картопля із сметаною та кропом, </a:t>
            </a:r>
            <a:r>
              <a:rPr lang="uk-UA" sz="3000" dirty="0" err="1" smtClean="0"/>
              <a:t>страпачки</a:t>
            </a:r>
            <a:r>
              <a:rPr lang="uk-UA" sz="3000" dirty="0" smtClean="0"/>
              <a:t> із квашеною капустою і салом, </a:t>
            </a:r>
            <a:r>
              <a:rPr lang="uk-UA" sz="3000" dirty="0" err="1" smtClean="0"/>
              <a:t>рокот-крумплі</a:t>
            </a:r>
            <a:r>
              <a:rPr lang="uk-UA" sz="3000" dirty="0" smtClean="0"/>
              <a:t>, </a:t>
            </a:r>
            <a:r>
              <a:rPr lang="uk-UA" sz="3000" dirty="0" err="1" smtClean="0"/>
              <a:t>кремезлики</a:t>
            </a:r>
            <a:r>
              <a:rPr lang="uk-UA" sz="3000" dirty="0" smtClean="0"/>
              <a:t> закарпатські, картопля запечена з салом та ін.</a:t>
            </a:r>
            <a:endParaRPr lang="uk-UA" sz="30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847600" y="170111"/>
            <a:ext cx="35422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err="1" smtClean="0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Розділ</a:t>
            </a:r>
            <a:r>
              <a:rPr lang="ru-RU" sz="5400" b="1" dirty="0" smtClean="0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dirty="0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V</a:t>
            </a:r>
            <a:r>
              <a:rPr lang="uk-UA" sz="5400" b="1" dirty="0" smtClean="0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ІІ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7031475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06206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err="1"/>
              <a:t>Цвітна</a:t>
            </a:r>
            <a:r>
              <a:rPr lang="ru-RU" sz="3600" b="1" dirty="0"/>
              <a:t> капуста та </a:t>
            </a:r>
            <a:r>
              <a:rPr lang="ru-RU" sz="3600" b="1" dirty="0" err="1"/>
              <a:t>інші</a:t>
            </a:r>
            <a:r>
              <a:rPr lang="ru-RU" sz="3600" b="1" dirty="0"/>
              <a:t> </a:t>
            </a:r>
            <a:r>
              <a:rPr lang="ru-RU" sz="3600" b="1" dirty="0" err="1"/>
              <a:t>овочі</a:t>
            </a:r>
            <a:r>
              <a:rPr lang="ru-RU" sz="3600" b="1" dirty="0"/>
              <a:t> </a:t>
            </a:r>
            <a:r>
              <a:rPr lang="ru-RU" sz="3600" b="1" dirty="0" err="1"/>
              <a:t>запечені</a:t>
            </a:r>
            <a:r>
              <a:rPr lang="ru-RU" sz="3600" b="1" dirty="0"/>
              <a:t> в </a:t>
            </a:r>
            <a:r>
              <a:rPr lang="ru-RU" sz="3600" b="1" dirty="0" err="1"/>
              <a:t>часничному</a:t>
            </a:r>
            <a:r>
              <a:rPr lang="ru-RU" sz="3600" b="1" dirty="0"/>
              <a:t> </a:t>
            </a:r>
            <a:r>
              <a:rPr lang="ru-RU" sz="3600" b="1" dirty="0" err="1"/>
              <a:t>соусі</a:t>
            </a:r>
            <a:endParaRPr lang="ru-RU" sz="36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-6079" y="1052736"/>
            <a:ext cx="45720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dirty="0"/>
              <a:t>Нам знадобиться:</a:t>
            </a:r>
          </a:p>
          <a:p>
            <a:r>
              <a:rPr lang="uk-UA" dirty="0"/>
              <a:t>500 </a:t>
            </a:r>
            <a:r>
              <a:rPr lang="uk-UA" dirty="0" smtClean="0"/>
              <a:t>цвітної капусти</a:t>
            </a:r>
            <a:r>
              <a:rPr lang="uk-UA" dirty="0"/>
              <a:t/>
            </a:r>
            <a:br>
              <a:rPr lang="uk-UA" dirty="0"/>
            </a:br>
            <a:r>
              <a:rPr lang="uk-UA" dirty="0"/>
              <a:t>250-300 </a:t>
            </a:r>
            <a:r>
              <a:rPr lang="uk-UA" dirty="0" err="1"/>
              <a:t>г</a:t>
            </a:r>
            <a:r>
              <a:rPr lang="uk-UA" dirty="0" err="1" smtClean="0"/>
              <a:t>зеленої</a:t>
            </a:r>
            <a:r>
              <a:rPr lang="uk-UA" dirty="0" smtClean="0"/>
              <a:t> </a:t>
            </a:r>
            <a:r>
              <a:rPr lang="uk-UA" dirty="0"/>
              <a:t>стручкової </a:t>
            </a:r>
            <a:r>
              <a:rPr lang="uk-UA" dirty="0" smtClean="0"/>
              <a:t>квасолі</a:t>
            </a:r>
            <a:r>
              <a:rPr lang="uk-UA" dirty="0"/>
              <a:t/>
            </a:r>
            <a:br>
              <a:rPr lang="uk-UA" dirty="0"/>
            </a:br>
            <a:r>
              <a:rPr lang="uk-UA" dirty="0" smtClean="0"/>
              <a:t>1 середня морквина</a:t>
            </a:r>
            <a:r>
              <a:rPr lang="uk-UA" dirty="0"/>
              <a:t/>
            </a:r>
            <a:br>
              <a:rPr lang="uk-UA" dirty="0"/>
            </a:br>
            <a:r>
              <a:rPr lang="uk-UA" dirty="0"/>
              <a:t>3 малі картоплини</a:t>
            </a:r>
            <a:br>
              <a:rPr lang="uk-UA" dirty="0"/>
            </a:br>
            <a:r>
              <a:rPr lang="uk-UA" dirty="0"/>
              <a:t>1 велика цибулина</a:t>
            </a:r>
          </a:p>
          <a:p>
            <a:r>
              <a:rPr lang="uk-UA" dirty="0"/>
              <a:t>6 </a:t>
            </a:r>
            <a:r>
              <a:rPr lang="uk-UA" dirty="0" err="1"/>
              <a:t>ст</a:t>
            </a:r>
            <a:r>
              <a:rPr lang="uk-UA" dirty="0"/>
              <a:t> ложок олії</a:t>
            </a:r>
            <a:br>
              <a:rPr lang="uk-UA" dirty="0"/>
            </a:br>
            <a:r>
              <a:rPr lang="uk-UA" dirty="0"/>
              <a:t>1 ч ложка паприки</a:t>
            </a:r>
            <a:br>
              <a:rPr lang="uk-UA" dirty="0"/>
            </a:br>
            <a:r>
              <a:rPr lang="uk-UA" dirty="0"/>
              <a:t>1 ч ложка сухого базиліку</a:t>
            </a:r>
            <a:br>
              <a:rPr lang="uk-UA" dirty="0"/>
            </a:br>
            <a:r>
              <a:rPr lang="uk-UA" dirty="0"/>
              <a:t>1 ч ложка сухого майорану</a:t>
            </a:r>
            <a:br>
              <a:rPr lang="uk-UA" dirty="0"/>
            </a:br>
            <a:r>
              <a:rPr lang="uk-UA" dirty="0"/>
              <a:t>10 листків </a:t>
            </a:r>
            <a:r>
              <a:rPr lang="uk-UA" dirty="0" smtClean="0"/>
              <a:t>м'яти</a:t>
            </a:r>
            <a:r>
              <a:rPr lang="uk-UA" dirty="0"/>
              <a:t/>
            </a:r>
            <a:br>
              <a:rPr lang="uk-UA" dirty="0"/>
            </a:br>
            <a:r>
              <a:rPr lang="uk-UA" dirty="0"/>
              <a:t>1 ч ложка солі</a:t>
            </a:r>
            <a:br>
              <a:rPr lang="uk-UA" dirty="0"/>
            </a:br>
            <a:r>
              <a:rPr lang="uk-UA" dirty="0"/>
              <a:t>7 зубчиків часнику</a:t>
            </a:r>
            <a:br>
              <a:rPr lang="uk-UA" dirty="0"/>
            </a:br>
            <a:r>
              <a:rPr lang="uk-UA" dirty="0"/>
              <a:t>2-3 гілочки </a:t>
            </a:r>
            <a:r>
              <a:rPr lang="uk-UA" dirty="0" err="1" smtClean="0"/>
              <a:t>тим'яну</a:t>
            </a:r>
            <a:endParaRPr lang="uk-UA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-39064" y="4869160"/>
            <a:ext cx="918306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/>
              <a:t>Чистимо картоплю і ріжемо її на кубики (1,5 на 1.5</a:t>
            </a:r>
            <a:r>
              <a:rPr lang="uk-UA" dirty="0" smtClean="0"/>
              <a:t>). </a:t>
            </a:r>
            <a:r>
              <a:rPr lang="uk-UA" dirty="0"/>
              <a:t>Чистимо моркву і ріжемо її на крупну </a:t>
            </a:r>
            <a:r>
              <a:rPr lang="uk-UA" dirty="0" smtClean="0"/>
              <a:t>соломку. Нарізаємо </a:t>
            </a:r>
            <a:r>
              <a:rPr lang="uk-UA" dirty="0"/>
              <a:t>цибулю  </a:t>
            </a:r>
            <a:r>
              <a:rPr lang="uk-UA" dirty="0" smtClean="0"/>
              <a:t>півкільцями. Змішуємо </a:t>
            </a:r>
            <a:r>
              <a:rPr lang="uk-UA" dirty="0"/>
              <a:t>всі овочі разом у великій мисці і до них додаємо </a:t>
            </a:r>
            <a:r>
              <a:rPr lang="uk-UA" dirty="0" err="1"/>
              <a:t>тим'ян</a:t>
            </a:r>
            <a:r>
              <a:rPr lang="uk-UA" dirty="0"/>
              <a:t>. Заморожені овочі не розморожуємо, даємо їх </a:t>
            </a:r>
            <a:r>
              <a:rPr lang="uk-UA" dirty="0" smtClean="0"/>
              <a:t>так. Готуємо </a:t>
            </a:r>
            <a:r>
              <a:rPr lang="uk-UA" dirty="0"/>
              <a:t>соус: часник пропускаємо через часничницю, до нього - всі трави і спеції і заливаємо олією. </a:t>
            </a:r>
            <a:r>
              <a:rPr lang="uk-UA" dirty="0" smtClean="0"/>
              <a:t>Соус </a:t>
            </a:r>
            <a:r>
              <a:rPr lang="uk-UA" dirty="0"/>
              <a:t>добре розтираємо і додаємо його до овочів. </a:t>
            </a:r>
            <a:r>
              <a:rPr lang="uk-UA" dirty="0" smtClean="0"/>
              <a:t>Перемішуємо </a:t>
            </a:r>
            <a:r>
              <a:rPr lang="uk-UA" dirty="0"/>
              <a:t>так, щоб соус покрив рівномірно всі </a:t>
            </a:r>
            <a:r>
              <a:rPr lang="uk-UA" dirty="0" err="1" smtClean="0"/>
              <a:t>овочі.Запікаємо</a:t>
            </a:r>
            <a:r>
              <a:rPr lang="uk-UA" dirty="0" smtClean="0"/>
              <a:t> у рукаві 40 </a:t>
            </a:r>
            <a:r>
              <a:rPr lang="uk-UA" dirty="0"/>
              <a:t>хвилин при температурі 180 градусів</a:t>
            </a:r>
          </a:p>
        </p:txBody>
      </p:sp>
      <p:pic>
        <p:nvPicPr>
          <p:cNvPr id="9218" name="Picture 2" descr="http://www.kolyba.org.ua/images/recept/druhi_stravy/cvitna-kapusta-pid-chasnychnym-sousom/cvitna-kapusta-pid-chasnychnym-sousom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293938"/>
            <a:ext cx="5054097" cy="3285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79375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19672" y="0"/>
            <a:ext cx="558069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800" b="1" dirty="0"/>
              <a:t>Баклажани в тісті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6886" y="1124744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dirty="0" smtClean="0"/>
              <a:t>Потрібно:</a:t>
            </a:r>
          </a:p>
          <a:p>
            <a:r>
              <a:rPr lang="uk-UA" dirty="0" smtClean="0"/>
              <a:t>3-4 баклажани середніх розмірів</a:t>
            </a:r>
            <a:br>
              <a:rPr lang="uk-UA" dirty="0" smtClean="0"/>
            </a:br>
            <a:r>
              <a:rPr lang="uk-UA" dirty="0" smtClean="0"/>
              <a:t>2-3 ст. ложки борошна</a:t>
            </a:r>
            <a:br>
              <a:rPr lang="uk-UA" dirty="0" smtClean="0"/>
            </a:br>
            <a:r>
              <a:rPr lang="uk-UA" dirty="0" smtClean="0"/>
              <a:t>4 яйця, часник</a:t>
            </a:r>
            <a:br>
              <a:rPr lang="uk-UA" dirty="0" smtClean="0"/>
            </a:br>
            <a:r>
              <a:rPr lang="uk-UA" dirty="0" smtClean="0"/>
              <a:t>сіль і чорний перець – за смаком</a:t>
            </a:r>
            <a:r>
              <a:rPr lang="ru-RU" dirty="0" smtClean="0"/>
              <a:t>.</a:t>
            </a:r>
            <a:endParaRPr lang="uk-UA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-11300" y="3752165"/>
            <a:ext cx="862270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/>
              <a:t>Свіжі баклажани нарізають кружечками і солять. Через 15 хвилин відкидають на друшляк і натирають товченим часником.</a:t>
            </a:r>
          </a:p>
          <a:p>
            <a:r>
              <a:rPr lang="uk-UA" dirty="0"/>
              <a:t>Яєчні білки добре збивають, додають до них жовтки і борошно і змішують рідке тісто.</a:t>
            </a:r>
          </a:p>
          <a:p>
            <a:r>
              <a:rPr lang="uk-UA" dirty="0"/>
              <a:t>Баклажани замочують у тісті і смажать на розігрітій олії до рум’яного кольору. Подають гарячими з яким-небудь соусом або майонезом та овочами</a:t>
            </a:r>
          </a:p>
        </p:txBody>
      </p:sp>
      <p:pic>
        <p:nvPicPr>
          <p:cNvPr id="10242" name="Picture 2" descr="http://www.kolyba.org.ua/images/recept/druhi_stravy/baklazan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830997"/>
            <a:ext cx="4186748" cy="2791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9295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6477" y="984694"/>
            <a:ext cx="878497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dirty="0" smtClean="0"/>
              <a:t>Гарячі страви з каш притаманні закарпатській кухні: гречана каша з грибами запечена, </a:t>
            </a:r>
            <a:r>
              <a:rPr lang="uk-UA" sz="3600" dirty="0" err="1" smtClean="0"/>
              <a:t>токан</a:t>
            </a:r>
            <a:r>
              <a:rPr lang="uk-UA" sz="3600" dirty="0" smtClean="0"/>
              <a:t> з сиром </a:t>
            </a:r>
            <a:r>
              <a:rPr lang="uk-UA" sz="3600" dirty="0" err="1" smtClean="0"/>
              <a:t>по-тячівськи</a:t>
            </a:r>
            <a:r>
              <a:rPr lang="uk-UA" sz="3600" dirty="0" smtClean="0"/>
              <a:t>, </a:t>
            </a:r>
            <a:r>
              <a:rPr lang="uk-UA" sz="3600" dirty="0" err="1" smtClean="0"/>
              <a:t>токан</a:t>
            </a:r>
            <a:r>
              <a:rPr lang="uk-UA" sz="3600" dirty="0" smtClean="0"/>
              <a:t>, мамалига, </a:t>
            </a:r>
            <a:r>
              <a:rPr lang="uk-UA" sz="3600" dirty="0" err="1" smtClean="0"/>
              <a:t>банош</a:t>
            </a:r>
            <a:r>
              <a:rPr lang="uk-UA" sz="3600" dirty="0" smtClean="0"/>
              <a:t>, кукурудзяна запіканка з грибами та ін</a:t>
            </a:r>
            <a:r>
              <a:rPr lang="uk-UA" sz="3200" dirty="0" smtClean="0"/>
              <a:t>.</a:t>
            </a:r>
            <a:endParaRPr lang="uk-UA" sz="3200" dirty="0"/>
          </a:p>
        </p:txBody>
      </p:sp>
      <p:pic>
        <p:nvPicPr>
          <p:cNvPr id="11266" name="Picture 2" descr="https://pp.vk.me/c417424/v417424869/438a/M1XrjM6tf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22" y="3995577"/>
            <a:ext cx="2200275" cy="207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://sumno.org.ua/media/images/galleries/2013/08/20/den-nezalezhnosti-rusi-ukrajiny-razom-z-ruskym-klu/banosh-ruskyj-pshenychnyj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3562" y="3847016"/>
            <a:ext cx="3622113" cy="240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http://ua.rice.ua/images/stories/Receptu/main_dishes/Polenta-with-cheese-and-mushrooms-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5675" y="4016862"/>
            <a:ext cx="2968813" cy="2123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627475" y="109222"/>
            <a:ext cx="38131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err="1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Розділ</a:t>
            </a:r>
            <a:r>
              <a:rPr lang="ru-RU" sz="5400" b="1" dirty="0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dirty="0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V</a:t>
            </a:r>
            <a:r>
              <a:rPr lang="uk-UA" sz="5400" b="1" dirty="0" smtClean="0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ІІІ</a:t>
            </a:r>
            <a:endParaRPr lang="ru-RU" sz="5400" b="1" dirty="0">
              <a:ln w="1905"/>
              <a:solidFill>
                <a:schemeClr val="tx1">
                  <a:lumMod val="95000"/>
                  <a:lumOff val="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58374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142317"/>
            <a:ext cx="88924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800" dirty="0" smtClean="0"/>
              <a:t>Токан з сиром </a:t>
            </a:r>
            <a:r>
              <a:rPr lang="uk-UA" sz="4800" dirty="0" err="1" smtClean="0"/>
              <a:t>по-тячівськи</a:t>
            </a:r>
            <a:endParaRPr lang="uk-UA" sz="4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7300" y="1520630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dirty="0" smtClean="0"/>
              <a:t>Нам знадобиться</a:t>
            </a:r>
          </a:p>
          <a:p>
            <a:r>
              <a:rPr lang="uk-UA" dirty="0" smtClean="0"/>
              <a:t>2 склянки кукурудзяного борошна</a:t>
            </a:r>
            <a:br>
              <a:rPr lang="uk-UA" dirty="0" smtClean="0"/>
            </a:br>
            <a:r>
              <a:rPr lang="uk-UA" dirty="0" smtClean="0"/>
              <a:t>6 склянок води</a:t>
            </a:r>
            <a:br>
              <a:rPr lang="uk-UA" dirty="0" smtClean="0"/>
            </a:br>
            <a:r>
              <a:rPr lang="uk-UA" dirty="0" smtClean="0"/>
              <a:t>сіль</a:t>
            </a:r>
            <a:br>
              <a:rPr lang="uk-UA" dirty="0" smtClean="0"/>
            </a:br>
            <a:r>
              <a:rPr lang="uk-UA" dirty="0" smtClean="0"/>
              <a:t>200 г твердого сиру</a:t>
            </a:r>
            <a:br>
              <a:rPr lang="uk-UA" dirty="0" smtClean="0"/>
            </a:br>
            <a:r>
              <a:rPr lang="uk-UA" dirty="0" smtClean="0"/>
              <a:t>100 г копченого сала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50 г масла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88800" y="4153493"/>
            <a:ext cx="90010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/>
              <a:t>Варимо </a:t>
            </a:r>
            <a:r>
              <a:rPr lang="uk-UA" dirty="0" err="1"/>
              <a:t>токан</a:t>
            </a:r>
            <a:r>
              <a:rPr lang="uk-UA" dirty="0"/>
              <a:t> у </a:t>
            </a:r>
            <a:r>
              <a:rPr lang="uk-UA" dirty="0" smtClean="0"/>
              <a:t>казані. Десь </a:t>
            </a:r>
            <a:r>
              <a:rPr lang="uk-UA" dirty="0"/>
              <a:t>на </a:t>
            </a:r>
            <a:r>
              <a:rPr lang="uk-UA" dirty="0" err="1"/>
              <a:t>півготовності</a:t>
            </a:r>
            <a:r>
              <a:rPr lang="uk-UA" dirty="0"/>
              <a:t> додаємо вершкове масло, добре розмішуємо і солимо. Будьмо уважні, у нас ще буде сир, який теж </a:t>
            </a:r>
            <a:r>
              <a:rPr lang="uk-UA" dirty="0" smtClean="0"/>
              <a:t>солоний. Топимо </a:t>
            </a:r>
            <a:r>
              <a:rPr lang="uk-UA" dirty="0"/>
              <a:t>копчене сало на смалець і шкварочки. </a:t>
            </a:r>
            <a:r>
              <a:rPr lang="uk-UA" dirty="0" smtClean="0"/>
              <a:t>Відкладаємо. Беремо </a:t>
            </a:r>
            <a:r>
              <a:rPr lang="uk-UA" dirty="0"/>
              <a:t>металевий "</a:t>
            </a:r>
            <a:r>
              <a:rPr lang="uk-UA" dirty="0" err="1"/>
              <a:t>лабош</a:t>
            </a:r>
            <a:r>
              <a:rPr lang="uk-UA" dirty="0"/>
              <a:t>" або миску, широку і невисоку, або форму для випічки тортів. Дно і стінки цієї миски щедро змазуємо витопленим із сала </a:t>
            </a:r>
            <a:r>
              <a:rPr lang="uk-UA" dirty="0" smtClean="0"/>
              <a:t>смальцем. Викладаємо </a:t>
            </a:r>
            <a:r>
              <a:rPr lang="uk-UA" dirty="0"/>
              <a:t>в миску шар </a:t>
            </a:r>
            <a:r>
              <a:rPr lang="uk-UA" dirty="0" err="1"/>
              <a:t>токану</a:t>
            </a:r>
            <a:r>
              <a:rPr lang="uk-UA" dirty="0"/>
              <a:t> товщиною в 2 см. Змазуємо його смальцем. Натираємо шар сиру, потім знову </a:t>
            </a:r>
            <a:r>
              <a:rPr lang="uk-UA" dirty="0" err="1"/>
              <a:t>токан</a:t>
            </a:r>
            <a:r>
              <a:rPr lang="uk-UA" dirty="0"/>
              <a:t>, смалець і сир. Шаруємо, поки є місце в мисці або не закінчаться продукти. Верхній шар посипаємо сиром і залишками </a:t>
            </a:r>
            <a:r>
              <a:rPr lang="uk-UA" dirty="0" smtClean="0"/>
              <a:t>шкварок. Кладемо </a:t>
            </a:r>
            <a:r>
              <a:rPr lang="uk-UA" dirty="0"/>
              <a:t>хвилин на 5-10 в духову шафу, градусів на </a:t>
            </a:r>
            <a:r>
              <a:rPr lang="uk-UA" dirty="0" smtClean="0"/>
              <a:t>160-170. До </a:t>
            </a:r>
            <a:r>
              <a:rPr lang="uk-UA" dirty="0" err="1"/>
              <a:t>токану</a:t>
            </a:r>
            <a:r>
              <a:rPr lang="uk-UA" dirty="0"/>
              <a:t> подають сметану.</a:t>
            </a:r>
          </a:p>
        </p:txBody>
      </p:sp>
      <p:pic>
        <p:nvPicPr>
          <p:cNvPr id="12290" name="Picture 2" descr="http://www.kolyba.org.ua/images/recept/druhi_stravy/tokan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1073" y="988481"/>
            <a:ext cx="4762500" cy="309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3521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3528" y="283895"/>
            <a:ext cx="842493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dirty="0" smtClean="0"/>
              <a:t>Закарпатські угорці внесли такі страви: </a:t>
            </a:r>
            <a:r>
              <a:rPr lang="uk-UA" sz="4400" dirty="0" err="1" smtClean="0"/>
              <a:t>бограч</a:t>
            </a:r>
            <a:r>
              <a:rPr lang="uk-UA" sz="4400" dirty="0" smtClean="0"/>
              <a:t>, гуляш, </a:t>
            </a:r>
            <a:r>
              <a:rPr lang="uk-UA" sz="4400" dirty="0" err="1" smtClean="0"/>
              <a:t>перкельт</a:t>
            </a:r>
            <a:r>
              <a:rPr lang="uk-UA" sz="4400" dirty="0" smtClean="0"/>
              <a:t>, </a:t>
            </a:r>
            <a:r>
              <a:rPr lang="uk-UA" sz="4400" dirty="0" err="1" smtClean="0"/>
              <a:t>попрікаш</a:t>
            </a:r>
            <a:r>
              <a:rPr lang="uk-UA" sz="4400" dirty="0" smtClean="0"/>
              <a:t>, лечо, </a:t>
            </a:r>
            <a:r>
              <a:rPr lang="uk-UA" sz="4400" dirty="0" err="1" smtClean="0"/>
              <a:t>рокот-крумплі</a:t>
            </a:r>
            <a:r>
              <a:rPr lang="uk-UA" sz="4400" dirty="0" smtClean="0"/>
              <a:t>, </a:t>
            </a:r>
            <a:r>
              <a:rPr lang="uk-UA" sz="4400" dirty="0" err="1" smtClean="0"/>
              <a:t>лоці</a:t>
            </a:r>
            <a:r>
              <a:rPr lang="uk-UA" sz="4400" dirty="0" smtClean="0"/>
              <a:t> </a:t>
            </a:r>
            <a:r>
              <a:rPr lang="uk-UA" sz="4400" dirty="0" err="1" smtClean="0"/>
              <a:t>печенє</a:t>
            </a:r>
            <a:r>
              <a:rPr lang="uk-UA" sz="4400" dirty="0" smtClean="0"/>
              <a:t>.</a:t>
            </a:r>
            <a:endParaRPr lang="uk-UA" sz="4400" dirty="0"/>
          </a:p>
        </p:txBody>
      </p:sp>
      <p:pic>
        <p:nvPicPr>
          <p:cNvPr id="2050" name="Picture 2" descr="http://www.kolyba.org.ua/images/recept/bograch-sari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565" y="3138115"/>
            <a:ext cx="4248472" cy="2761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mukachevo.net/Content/img/news/p_48552_1_gallerybi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763" y="3138115"/>
            <a:ext cx="4295676" cy="2761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708225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764704"/>
            <a:ext cx="4572000" cy="369331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b="1" dirty="0"/>
              <a:t>На 2 хороші порції </a:t>
            </a:r>
            <a:r>
              <a:rPr lang="uk-UA" b="1" dirty="0" err="1"/>
              <a:t>баношу</a:t>
            </a:r>
            <a:r>
              <a:rPr lang="uk-UA" b="1" dirty="0"/>
              <a:t> нам знадобиться:</a:t>
            </a:r>
            <a:endParaRPr lang="uk-UA" dirty="0"/>
          </a:p>
          <a:p>
            <a:r>
              <a:rPr lang="uk-UA" dirty="0"/>
              <a:t>1,5 склянки (200 г) кукурудзяної крупи дрібно меленої (можна взяти борошно, тоді вершків чи сметани знадобиться менше, оскільки швидше звариться)</a:t>
            </a:r>
          </a:p>
          <a:p>
            <a:r>
              <a:rPr lang="uk-UA" dirty="0"/>
              <a:t>500 г вершків або рідкої сметани. Зважайте, зі сметани </a:t>
            </a:r>
            <a:r>
              <a:rPr lang="uk-UA" dirty="0" err="1"/>
              <a:t>банош</a:t>
            </a:r>
            <a:r>
              <a:rPr lang="uk-UA" dirty="0"/>
              <a:t> виходить кислуватий, якщо такий не любите, обов'язково беріть вершки</a:t>
            </a:r>
          </a:p>
          <a:p>
            <a:r>
              <a:rPr lang="uk-UA" dirty="0"/>
              <a:t>Сіль</a:t>
            </a:r>
          </a:p>
          <a:p>
            <a:r>
              <a:rPr lang="uk-UA" dirty="0"/>
              <a:t>Копчене сало або бекон</a:t>
            </a:r>
          </a:p>
          <a:p>
            <a:r>
              <a:rPr lang="uk-UA" dirty="0"/>
              <a:t>Бринза чи </a:t>
            </a:r>
            <a:r>
              <a:rPr lang="uk-UA" dirty="0" err="1"/>
              <a:t>вурда</a:t>
            </a:r>
            <a:endParaRPr lang="uk-UA" dirty="0"/>
          </a:p>
        </p:txBody>
      </p:sp>
      <p:sp>
        <p:nvSpPr>
          <p:cNvPr id="3" name="TextBox 2"/>
          <p:cNvSpPr txBox="1"/>
          <p:nvPr/>
        </p:nvSpPr>
        <p:spPr>
          <a:xfrm>
            <a:off x="3419872" y="122481"/>
            <a:ext cx="20522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800" dirty="0" err="1" smtClean="0"/>
              <a:t>Банош</a:t>
            </a:r>
            <a:endParaRPr lang="uk-UA" sz="4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9248" y="4365104"/>
            <a:ext cx="905475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/>
              <a:t>Сметану або вершки залити у чавунний казан і довести до кипіння. Кукурудзяне борошно засипати тоненькою цівкою, помішуючи, в сметану й готувати на повільному вогні  до </a:t>
            </a:r>
            <a:r>
              <a:rPr lang="uk-UA" dirty="0" err="1" smtClean="0"/>
              <a:t>загустіння</a:t>
            </a:r>
            <a:r>
              <a:rPr lang="uk-UA" dirty="0" smtClean="0"/>
              <a:t> (тістоподібної консистенції схожої на манну кашу). </a:t>
            </a:r>
            <a:r>
              <a:rPr lang="uk-UA" dirty="0" err="1" smtClean="0"/>
              <a:t>Банош</a:t>
            </a:r>
            <a:r>
              <a:rPr lang="uk-UA" dirty="0" smtClean="0"/>
              <a:t> в жодному разі не має бути такий густий, як </a:t>
            </a:r>
            <a:r>
              <a:rPr lang="uk-UA" dirty="0" err="1" smtClean="0"/>
              <a:t>токан</a:t>
            </a:r>
            <a:r>
              <a:rPr lang="uk-UA" dirty="0" smtClean="0"/>
              <a:t>. Тим часом порізати бекон  чи сало на смужки і обсмажити на сковороді до шкварочок. Зменшити вогонь на мінімум, і розтирати дерев’яною ложкою, доки на поверхні не виступлять крапельки масла. Як заблистить, знімаємо з вогню. Цей етап дуже важливий, </a:t>
            </a:r>
            <a:r>
              <a:rPr lang="uk-UA" dirty="0" err="1" smtClean="0"/>
              <a:t>банош</a:t>
            </a:r>
            <a:r>
              <a:rPr lang="uk-UA" dirty="0" smtClean="0"/>
              <a:t> треба добре збити, аби сметана в чи вершки в ньому перетворилися на масло. Викласти на простору тарілку, до </a:t>
            </a:r>
            <a:r>
              <a:rPr lang="uk-UA" dirty="0" err="1" smtClean="0"/>
              <a:t>баноша</a:t>
            </a:r>
            <a:r>
              <a:rPr lang="uk-UA" dirty="0" smtClean="0"/>
              <a:t> бекон і покришену бринзу, не шкодуючи. </a:t>
            </a:r>
            <a:endParaRPr lang="uk-UA" dirty="0"/>
          </a:p>
        </p:txBody>
      </p:sp>
      <p:pic>
        <p:nvPicPr>
          <p:cNvPr id="13314" name="Picture 2" descr="&amp;Bcy;&amp;acy;&amp;ncy;&amp;ocy;&amp;shcy;, &amp;Bcy;&amp;acy;&amp;ncy;&amp;ucy;&amp;shcy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4322" y="1171203"/>
            <a:ext cx="4431261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4524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930786"/>
            <a:ext cx="89644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/>
              <a:t>Популярними на Закарпатті є такі гарніри: </a:t>
            </a:r>
            <a:r>
              <a:rPr lang="uk-UA" sz="3600" dirty="0" err="1" smtClean="0"/>
              <a:t>нокедлі</a:t>
            </a:r>
            <a:r>
              <a:rPr lang="uk-UA" sz="3600" dirty="0" smtClean="0"/>
              <a:t>, </a:t>
            </a:r>
            <a:r>
              <a:rPr lang="uk-UA" sz="3600" dirty="0" err="1" smtClean="0"/>
              <a:t>торгоня</a:t>
            </a:r>
            <a:r>
              <a:rPr lang="uk-UA" sz="3600" dirty="0" smtClean="0"/>
              <a:t>, кнедлики.</a:t>
            </a:r>
            <a:endParaRPr lang="uk-UA" sz="3600" dirty="0"/>
          </a:p>
        </p:txBody>
      </p:sp>
      <p:pic>
        <p:nvPicPr>
          <p:cNvPr id="14338" name="Picture 2" descr="http://www.stahl.hu/images/upload/cimkep/img032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40" y="4012953"/>
            <a:ext cx="4286250" cy="2657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http://blancmanger.ru/wp-content/uploads/2014/11/petkchenja-gutsulskaj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977" y="3886912"/>
            <a:ext cx="3563888" cy="2770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http://travelfood.ru/wp-content/uploads/2011/11/DSC_117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0927" y="2131114"/>
            <a:ext cx="2927648" cy="2063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032666" y="9918"/>
            <a:ext cx="328416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err="1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Розділ</a:t>
            </a:r>
            <a:r>
              <a:rPr lang="ru-RU" sz="5400" b="1" dirty="0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uk-UA" sz="5400" b="1" dirty="0" smtClean="0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ІХ</a:t>
            </a:r>
            <a:endParaRPr lang="ru-RU" sz="5400" b="1" dirty="0">
              <a:ln w="1905"/>
              <a:solidFill>
                <a:schemeClr val="tx1">
                  <a:lumMod val="95000"/>
                  <a:lumOff val="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03691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807" y="764704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dirty="0" smtClean="0"/>
              <a:t>Нам знадобиться</a:t>
            </a:r>
          </a:p>
          <a:p>
            <a:r>
              <a:rPr lang="uk-UA" dirty="0" smtClean="0"/>
              <a:t>На 3 порції </a:t>
            </a:r>
            <a:r>
              <a:rPr lang="uk-UA" dirty="0" err="1" smtClean="0"/>
              <a:t>нокедлі</a:t>
            </a:r>
            <a:endParaRPr lang="uk-UA" dirty="0" smtClean="0"/>
          </a:p>
          <a:p>
            <a:r>
              <a:rPr lang="uk-UA" dirty="0" smtClean="0"/>
              <a:t>400 г борошна</a:t>
            </a:r>
            <a:br>
              <a:rPr lang="uk-UA" dirty="0" smtClean="0"/>
            </a:br>
            <a:r>
              <a:rPr lang="uk-UA" dirty="0" smtClean="0"/>
              <a:t>1 яйце</a:t>
            </a:r>
            <a:br>
              <a:rPr lang="uk-UA" dirty="0" smtClean="0"/>
            </a:br>
            <a:r>
              <a:rPr lang="uk-UA" dirty="0" smtClean="0"/>
              <a:t>1 ч. ложка солі</a:t>
            </a:r>
            <a:br>
              <a:rPr lang="uk-UA" dirty="0" smtClean="0"/>
            </a:br>
            <a:r>
              <a:rPr lang="uk-UA" dirty="0" smtClean="0"/>
              <a:t>200 грам води. Води може бути трохи більше в залежності від сорту борошна</a:t>
            </a:r>
            <a:endParaRPr lang="uk-UA" dirty="0"/>
          </a:p>
        </p:txBody>
      </p:sp>
      <p:sp>
        <p:nvSpPr>
          <p:cNvPr id="3" name="TextBox 2"/>
          <p:cNvSpPr txBox="1"/>
          <p:nvPr/>
        </p:nvSpPr>
        <p:spPr>
          <a:xfrm>
            <a:off x="2915816" y="134960"/>
            <a:ext cx="30243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800" dirty="0" err="1" smtClean="0"/>
              <a:t>Нокедлі</a:t>
            </a:r>
            <a:endParaRPr lang="uk-UA" sz="4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89686" y="2924944"/>
            <a:ext cx="8806242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/>
              <a:t>Помістити на вогонь велику каструлю з водою</a:t>
            </a:r>
            <a:r>
              <a:rPr lang="uk-UA" dirty="0" smtClean="0"/>
              <a:t>. </a:t>
            </a:r>
            <a:r>
              <a:rPr lang="uk-UA" dirty="0"/>
              <a:t>Поки вода закипить, готуємо тісто. В борошно даємо яйце і сіль, розмішуємо і починаємо потроху доливати воду, замішуючи тісто. Тісто має вийти пружне і досить густе, щоб з ложки стікало повільно і форму </a:t>
            </a:r>
            <a:r>
              <a:rPr lang="uk-UA" dirty="0" smtClean="0"/>
              <a:t>тримало. Як </a:t>
            </a:r>
            <a:r>
              <a:rPr lang="uk-UA" dirty="0"/>
              <a:t>вода закипить, даємо сіль (як у макарони), 1 ч. ложку олії і починаємо вкидати </a:t>
            </a:r>
            <a:r>
              <a:rPr lang="uk-UA" dirty="0" err="1"/>
              <a:t>нокедлі</a:t>
            </a:r>
            <a:r>
              <a:rPr lang="uk-UA" dirty="0"/>
              <a:t> в окріп. Вогонь має бути сильний, вода кипіти</a:t>
            </a:r>
            <a:r>
              <a:rPr lang="uk-UA" dirty="0" smtClean="0"/>
              <a:t>. </a:t>
            </a:r>
            <a:r>
              <a:rPr lang="uk-UA" dirty="0"/>
              <a:t>Як </a:t>
            </a:r>
            <a:r>
              <a:rPr lang="uk-UA" dirty="0" err="1"/>
              <a:t>нокедлі</a:t>
            </a:r>
            <a:r>
              <a:rPr lang="uk-UA" dirty="0"/>
              <a:t> спливуть, одразу зливаємо їх на сито, або виловлюємо їх ситом і одразу в змащену олією або смальцем пательню - на прогрів. Щоб не злиплись і зайва вода з них випарувалася. Можна одразу промити їх холодною водою, тобто скористатися традиційним радянським способом для </a:t>
            </a:r>
            <a:r>
              <a:rPr lang="uk-UA" dirty="0" err="1"/>
              <a:t>макарон</a:t>
            </a:r>
            <a:r>
              <a:rPr lang="uk-UA" dirty="0"/>
              <a:t>. Угорці так не роблять, але власне </a:t>
            </a:r>
            <a:r>
              <a:rPr lang="uk-UA" dirty="0" err="1"/>
              <a:t>некедлям</a:t>
            </a:r>
            <a:r>
              <a:rPr lang="uk-UA" dirty="0"/>
              <a:t>, на відміну від італійської пасти, цей спосіб зовсім не шкодить. А вже потім на прогрів</a:t>
            </a:r>
            <a:r>
              <a:rPr lang="uk-UA" dirty="0" smtClean="0"/>
              <a:t>.  </a:t>
            </a:r>
            <a:r>
              <a:rPr lang="uk-UA" dirty="0"/>
              <a:t>Заливаємо їх готовим соусом. Це може бути </a:t>
            </a:r>
            <a:r>
              <a:rPr lang="uk-UA" dirty="0" err="1" smtClean="0"/>
              <a:t>попрікаш</a:t>
            </a:r>
            <a:r>
              <a:rPr lang="uk-UA" dirty="0" smtClean="0"/>
              <a:t> з </a:t>
            </a:r>
            <a:r>
              <a:rPr lang="uk-UA" dirty="0"/>
              <a:t>риби, з курки, </a:t>
            </a:r>
            <a:r>
              <a:rPr lang="uk-UA" dirty="0" err="1"/>
              <a:t>перкельт</a:t>
            </a:r>
            <a:r>
              <a:rPr lang="uk-UA" dirty="0"/>
              <a:t> з яловичини, </a:t>
            </a:r>
            <a:r>
              <a:rPr lang="uk-UA" dirty="0" err="1"/>
              <a:t>мачанка</a:t>
            </a:r>
            <a:r>
              <a:rPr lang="uk-UA" dirty="0"/>
              <a:t> з грибів чи овочів та інше. А також просто бекон із зеленню, або </a:t>
            </a:r>
            <a:r>
              <a:rPr lang="uk-UA" dirty="0" err="1"/>
              <a:t>шмат</a:t>
            </a:r>
            <a:r>
              <a:rPr lang="uk-UA" dirty="0"/>
              <a:t> хорошого масла.</a:t>
            </a:r>
          </a:p>
        </p:txBody>
      </p:sp>
      <p:pic>
        <p:nvPicPr>
          <p:cNvPr id="15362" name="Picture 2" descr="http://www.kolyba.org.ua/images/recept/druhi_stravy/nokedli/nokedli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769507"/>
            <a:ext cx="3394348" cy="2206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0184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1341" y="861272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Н</a:t>
            </a:r>
            <a:r>
              <a:rPr lang="uk-UA" dirty="0" err="1" smtClean="0"/>
              <a:t>ам</a:t>
            </a:r>
            <a:r>
              <a:rPr lang="uk-UA" dirty="0" smtClean="0"/>
              <a:t> знадобиться</a:t>
            </a:r>
          </a:p>
          <a:p>
            <a:r>
              <a:rPr lang="uk-UA" dirty="0" smtClean="0"/>
              <a:t>500-550 г борошна</a:t>
            </a:r>
          </a:p>
          <a:p>
            <a:r>
              <a:rPr lang="uk-UA" dirty="0" smtClean="0"/>
              <a:t>250 </a:t>
            </a:r>
            <a:r>
              <a:rPr lang="uk-UA" dirty="0" err="1" smtClean="0"/>
              <a:t>мл</a:t>
            </a:r>
            <a:r>
              <a:rPr lang="uk-UA" dirty="0" smtClean="0"/>
              <a:t> теплого молока</a:t>
            </a:r>
          </a:p>
          <a:p>
            <a:r>
              <a:rPr lang="uk-UA" dirty="0" smtClean="0"/>
              <a:t>1 кавова ложка солі</a:t>
            </a:r>
          </a:p>
          <a:p>
            <a:r>
              <a:rPr lang="uk-UA" dirty="0" smtClean="0"/>
              <a:t>20 г свіжих або 1 </a:t>
            </a:r>
            <a:r>
              <a:rPr lang="uk-UA" dirty="0" err="1" smtClean="0"/>
              <a:t>ст.ложка</a:t>
            </a:r>
            <a:r>
              <a:rPr lang="uk-UA" dirty="0" smtClean="0"/>
              <a:t> сухих дріжджів.</a:t>
            </a:r>
          </a:p>
          <a:p>
            <a:r>
              <a:rPr lang="uk-UA" dirty="0" smtClean="0"/>
              <a:t>1 яйце</a:t>
            </a:r>
            <a:endParaRPr lang="uk-UA" dirty="0"/>
          </a:p>
        </p:txBody>
      </p:sp>
      <p:sp>
        <p:nvSpPr>
          <p:cNvPr id="3" name="TextBox 2"/>
          <p:cNvSpPr txBox="1"/>
          <p:nvPr/>
        </p:nvSpPr>
        <p:spPr>
          <a:xfrm>
            <a:off x="2555776" y="26408"/>
            <a:ext cx="43924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800" dirty="0" smtClean="0"/>
              <a:t>Кнедлики</a:t>
            </a:r>
            <a:endParaRPr lang="uk-UA" sz="4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51341" y="2924944"/>
            <a:ext cx="878497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/>
              <a:t>У теплому молоці розвести дріжджі, додати 50 г борошна замісити опару. Дати їй 15 хвилин, щоб підійшла</a:t>
            </a:r>
            <a:r>
              <a:rPr lang="uk-UA" dirty="0" smtClean="0"/>
              <a:t>.</a:t>
            </a:r>
          </a:p>
          <a:p>
            <a:r>
              <a:rPr lang="uk-UA" dirty="0" smtClean="0"/>
              <a:t> </a:t>
            </a:r>
            <a:r>
              <a:rPr lang="uk-UA" dirty="0"/>
              <a:t>У мисочку просіяти борошно і вилити в нього опару, додати сіль і яйце.</a:t>
            </a:r>
          </a:p>
          <a:p>
            <a:r>
              <a:rPr lang="uk-UA" dirty="0" smtClean="0"/>
              <a:t>Замісити </a:t>
            </a:r>
            <a:r>
              <a:rPr lang="uk-UA" dirty="0"/>
              <a:t>м'яке тісто. Покласти його в тепле місце, поки не виросте вдвічі (на це піде приблизно 1.5 </a:t>
            </a:r>
            <a:r>
              <a:rPr lang="uk-UA" dirty="0" err="1"/>
              <a:t>год</a:t>
            </a:r>
            <a:r>
              <a:rPr lang="uk-UA" dirty="0"/>
              <a:t>). За цей час тісто один раз притиснути.</a:t>
            </a:r>
          </a:p>
          <a:p>
            <a:r>
              <a:rPr lang="uk-UA" dirty="0" smtClean="0"/>
              <a:t>Викласти </a:t>
            </a:r>
            <a:r>
              <a:rPr lang="uk-UA" dirty="0"/>
              <a:t>тісто на дошку, сформувати з нього рулети.</a:t>
            </a:r>
          </a:p>
          <a:p>
            <a:r>
              <a:rPr lang="uk-UA" dirty="0" smtClean="0"/>
              <a:t>У </a:t>
            </a:r>
            <a:r>
              <a:rPr lang="uk-UA" dirty="0"/>
              <a:t>велику каструлю налити води наполовину, дати їй закипіти і спорудити в каструлі водяну баню (це може бути сито, або спеціальне приладдя для готування на парі. Також іноді використовують марлю, міцно прикручену до каструлі. Викладаємо </a:t>
            </a:r>
            <a:r>
              <a:rPr lang="uk-UA" dirty="0" err="1"/>
              <a:t>кнедлі</a:t>
            </a:r>
            <a:r>
              <a:rPr lang="uk-UA" dirty="0"/>
              <a:t> і накриваємо їх кришкою. Варимо 20-25 хвилин.</a:t>
            </a:r>
          </a:p>
          <a:p>
            <a:r>
              <a:rPr lang="uk-UA" dirty="0" smtClean="0"/>
              <a:t>Коли </a:t>
            </a:r>
            <a:r>
              <a:rPr lang="uk-UA" dirty="0" err="1"/>
              <a:t>кнедлі</a:t>
            </a:r>
            <a:r>
              <a:rPr lang="uk-UA" dirty="0"/>
              <a:t> вистигнуть, нарізаємо їх на скибки товщиною 1 см. І подаємо с </a:t>
            </a:r>
            <a:r>
              <a:rPr lang="uk-UA" dirty="0" err="1"/>
              <a:t>сегединським</a:t>
            </a:r>
            <a:r>
              <a:rPr lang="uk-UA" dirty="0"/>
              <a:t> гуляшем або іншим соусом.</a:t>
            </a:r>
          </a:p>
        </p:txBody>
      </p:sp>
      <p:pic>
        <p:nvPicPr>
          <p:cNvPr id="16386" name="Picture 2" descr="&amp;Kcy;&amp;ncy;&amp;iecy;&amp;dcy;&amp;lcy;&amp;icy;&amp;kcy;&amp;icy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765423"/>
            <a:ext cx="3322340" cy="2159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4496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8610" y="1074057"/>
            <a:ext cx="864096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dirty="0" smtClean="0"/>
              <a:t>Закарпатські закуски: закуска з бринзи з горіхами і часником, паштет із квасолі – з горіхам і лимонною ноткою, </a:t>
            </a:r>
            <a:r>
              <a:rPr lang="uk-UA" sz="3200" dirty="0" err="1" smtClean="0"/>
              <a:t>керезет</a:t>
            </a:r>
            <a:r>
              <a:rPr lang="uk-UA" sz="3200" dirty="0" smtClean="0"/>
              <a:t>, </a:t>
            </a:r>
            <a:r>
              <a:rPr lang="uk-UA" sz="3200" dirty="0" err="1" smtClean="0"/>
              <a:t>попрікаш</a:t>
            </a:r>
            <a:r>
              <a:rPr lang="uk-UA" sz="3200" dirty="0" smtClean="0"/>
              <a:t>(сало перчене), </a:t>
            </a:r>
            <a:r>
              <a:rPr lang="uk-UA" sz="3200" dirty="0" err="1" smtClean="0"/>
              <a:t>шпикачки</a:t>
            </a:r>
            <a:r>
              <a:rPr lang="uk-UA" sz="3200" dirty="0" smtClean="0"/>
              <a:t>, </a:t>
            </a:r>
            <a:r>
              <a:rPr lang="uk-UA" sz="3200" dirty="0" err="1" smtClean="0"/>
              <a:t>руслики</a:t>
            </a:r>
            <a:r>
              <a:rPr lang="uk-UA" sz="3200" dirty="0" smtClean="0"/>
              <a:t> по-угорськи, яйця фаршировані сиром, яйця фаршировані грибами, </a:t>
            </a:r>
            <a:r>
              <a:rPr lang="uk-UA" sz="3200" dirty="0" err="1" smtClean="0"/>
              <a:t>бундашки</a:t>
            </a:r>
            <a:r>
              <a:rPr lang="uk-UA" sz="3200" dirty="0" smtClean="0"/>
              <a:t> та ін.</a:t>
            </a:r>
            <a:endParaRPr lang="uk-UA" sz="3200" dirty="0"/>
          </a:p>
        </p:txBody>
      </p:sp>
      <p:pic>
        <p:nvPicPr>
          <p:cNvPr id="18434" name="Picture 2" descr="&amp;Scy;&amp;acy;&amp;lcy;&amp;ocy; &amp;pcy;&amp;iecy;&amp;rcy;&amp;chcy;&amp;iecy;&amp;ncy;&amp;iecy; &amp;zcy;&amp;acy;&amp;kcy;&amp;acy;&amp;rcy;&amp;pcy;&amp;acy;&amp;tcy;&amp;scy;&amp;softcy;&amp;kcy;&amp;iecy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158958"/>
            <a:ext cx="3591306" cy="2491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http://www.kolyba.org.ua/images/recept/druhi_stravy/jajca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098660"/>
            <a:ext cx="3482752" cy="2612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216309" y="180898"/>
            <a:ext cx="29994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err="1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Розділ</a:t>
            </a:r>
            <a:r>
              <a:rPr lang="ru-RU" sz="5400" b="1" dirty="0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uk-UA" sz="5400" b="1" dirty="0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Х</a:t>
            </a:r>
            <a:endParaRPr lang="ru-RU" sz="5400" b="1" dirty="0">
              <a:ln w="1905"/>
              <a:solidFill>
                <a:schemeClr val="tx1">
                  <a:lumMod val="95000"/>
                  <a:lumOff val="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3703462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836712"/>
            <a:ext cx="4572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dirty="0"/>
              <a:t>300 г м'якого коров’ячого </a:t>
            </a:r>
            <a:r>
              <a:rPr lang="uk-UA" dirty="0" smtClean="0"/>
              <a:t>сиру,</a:t>
            </a:r>
          </a:p>
          <a:p>
            <a:r>
              <a:rPr lang="uk-UA" dirty="0" smtClean="0"/>
              <a:t>100 </a:t>
            </a:r>
            <a:r>
              <a:rPr lang="uk-UA" dirty="0"/>
              <a:t>г вершкового </a:t>
            </a:r>
            <a:r>
              <a:rPr lang="uk-UA" dirty="0" smtClean="0"/>
              <a:t>масла,</a:t>
            </a:r>
          </a:p>
          <a:p>
            <a:r>
              <a:rPr lang="uk-UA" dirty="0" smtClean="0"/>
              <a:t>2 </a:t>
            </a:r>
            <a:r>
              <a:rPr lang="uk-UA" dirty="0"/>
              <a:t>ст. ложки сметани, </a:t>
            </a:r>
            <a:br>
              <a:rPr lang="uk-UA" dirty="0"/>
            </a:br>
            <a:r>
              <a:rPr lang="uk-UA" dirty="0"/>
              <a:t>1 ст. ложка сухої </a:t>
            </a:r>
            <a:r>
              <a:rPr lang="uk-UA" dirty="0" smtClean="0"/>
              <a:t>паприки,</a:t>
            </a:r>
          </a:p>
          <a:p>
            <a:r>
              <a:rPr lang="uk-UA" dirty="0" smtClean="0"/>
              <a:t>1 </a:t>
            </a:r>
            <a:r>
              <a:rPr lang="uk-UA" dirty="0"/>
              <a:t>кавова ложка суміші перців (чорного, білого та </a:t>
            </a:r>
            <a:r>
              <a:rPr lang="uk-UA" dirty="0" err="1"/>
              <a:t>духм’яного</a:t>
            </a:r>
            <a:r>
              <a:rPr lang="uk-UA" dirty="0" smtClean="0"/>
              <a:t>),</a:t>
            </a:r>
          </a:p>
          <a:p>
            <a:r>
              <a:rPr lang="uk-UA" dirty="0" smtClean="0"/>
              <a:t>1 </a:t>
            </a:r>
            <a:r>
              <a:rPr lang="uk-UA" dirty="0"/>
              <a:t>кавова ложка меленого кмину (для тих, хто любить) 2-3 зубчики товченого </a:t>
            </a:r>
            <a:r>
              <a:rPr lang="uk-UA" dirty="0" smtClean="0"/>
              <a:t>часнику,</a:t>
            </a:r>
          </a:p>
          <a:p>
            <a:r>
              <a:rPr lang="uk-UA" dirty="0" smtClean="0"/>
              <a:t>1 </a:t>
            </a:r>
            <a:r>
              <a:rPr lang="uk-UA" dirty="0"/>
              <a:t>ст. ложка </a:t>
            </a:r>
            <a:r>
              <a:rPr lang="uk-UA" dirty="0" smtClean="0"/>
              <a:t>гірчиці,</a:t>
            </a:r>
          </a:p>
          <a:p>
            <a:r>
              <a:rPr lang="uk-UA" dirty="0" smtClean="0"/>
              <a:t>1/3 </a:t>
            </a:r>
            <a:r>
              <a:rPr lang="uk-UA" dirty="0"/>
              <a:t>фіолетової цибулини середніх розмірів.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951312" y="15640"/>
            <a:ext cx="34563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800" dirty="0" err="1" smtClean="0"/>
              <a:t>Кезерет</a:t>
            </a:r>
            <a:endParaRPr lang="uk-UA" sz="4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4289336"/>
            <a:ext cx="811864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/>
              <a:t>Сир розім’яти вилкою а потім добре збити до пухкого стану з м’яким маслом та сметаною.</a:t>
            </a:r>
          </a:p>
          <a:p>
            <a:r>
              <a:rPr lang="uk-UA" dirty="0"/>
              <a:t>Додати потовчену часничницею цибулю, перці, кмин, паприку і добре розмішати. Посолити за смаком. </a:t>
            </a:r>
            <a:br>
              <a:rPr lang="uk-UA" dirty="0"/>
            </a:br>
            <a:r>
              <a:rPr lang="uk-UA" dirty="0"/>
              <a:t>Можна додати замість кмину базилік, хто любить. Додати розтертий часник і гірчицю. Ще раз добре розмішати і помістити до холодильника на 2 години.</a:t>
            </a:r>
          </a:p>
        </p:txBody>
      </p:sp>
      <p:pic>
        <p:nvPicPr>
          <p:cNvPr id="17410" name="Picture 2" descr="http://www.kolyba.org.ua/images/recept/kereze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400" y="1242606"/>
            <a:ext cx="3906798" cy="2604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4191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69727" y="73662"/>
            <a:ext cx="77768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800" dirty="0" err="1" smtClean="0"/>
              <a:t>Руслики</a:t>
            </a:r>
            <a:r>
              <a:rPr lang="uk-UA" sz="4800" dirty="0" smtClean="0"/>
              <a:t> по-угорськи</a:t>
            </a:r>
            <a:endParaRPr lang="uk-UA" sz="4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904659"/>
            <a:ext cx="4572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dirty="0"/>
              <a:t>Нам знадобиться:</a:t>
            </a:r>
          </a:p>
          <a:p>
            <a:r>
              <a:rPr lang="uk-UA" dirty="0"/>
              <a:t>500 г свіжої дрібної риби</a:t>
            </a:r>
          </a:p>
          <a:p>
            <a:r>
              <a:rPr lang="uk-UA" dirty="0"/>
              <a:t>жменя солі для настоювання</a:t>
            </a:r>
          </a:p>
          <a:p>
            <a:r>
              <a:rPr lang="uk-UA" dirty="0"/>
              <a:t>3 цибулини</a:t>
            </a:r>
          </a:p>
          <a:p>
            <a:r>
              <a:rPr lang="uk-UA" dirty="0"/>
              <a:t>2 лаврові листи</a:t>
            </a:r>
          </a:p>
          <a:p>
            <a:r>
              <a:rPr lang="uk-UA" dirty="0"/>
              <a:t>чорний перець або суміш перців</a:t>
            </a:r>
          </a:p>
          <a:p>
            <a:r>
              <a:rPr lang="uk-UA" dirty="0"/>
              <a:t>кілька зерен гірчиці</a:t>
            </a:r>
          </a:p>
          <a:p>
            <a:r>
              <a:rPr lang="uk-UA" dirty="0"/>
              <a:t>сіль</a:t>
            </a:r>
          </a:p>
          <a:p>
            <a:r>
              <a:rPr lang="uk-UA" dirty="0"/>
              <a:t>0,5 л маринаду (1 третина 9% оцту на 2 третини води) + кілька гілок </a:t>
            </a:r>
            <a:r>
              <a:rPr lang="uk-UA" dirty="0" err="1"/>
              <a:t>тим'яну</a:t>
            </a:r>
            <a:r>
              <a:rPr lang="uk-UA" dirty="0"/>
              <a:t> (можна й без нього)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0" y="4078418"/>
            <a:ext cx="905475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/>
              <a:t>У рибок відрізаємо голови і виймаємо нутрощі. Рибки добре промиваємо і засолюємо у солі на годину.</a:t>
            </a:r>
          </a:p>
          <a:p>
            <a:r>
              <a:rPr lang="uk-UA" dirty="0" smtClean="0"/>
              <a:t>Тим </a:t>
            </a:r>
            <a:r>
              <a:rPr lang="uk-UA" dirty="0"/>
              <a:t>часом чистимо цибулю, нарізаємо її на кільця. Готуємо маринад: у каструлю з водою додаємо оцет і сіль, доводимо до кипіння і даємо йому вистигнути.</a:t>
            </a:r>
          </a:p>
          <a:p>
            <a:r>
              <a:rPr lang="uk-UA" dirty="0" smtClean="0"/>
              <a:t>Дно </a:t>
            </a:r>
            <a:r>
              <a:rPr lang="uk-UA" dirty="0"/>
              <a:t>скляної банки або якоїсь підходящої ємності вистеляємо кільцями цибулі, кладемо лавровий лист. Потім шар риби, чорний перець і знову цибулю. Шаруємо поки не закінчиться риба. Заливаємо все маринадом і щільно закриваємо кришкою. Маринуємо 2 тижні в холодильнику або 4-5 днів при кімнатній температурі. Коли з рибок легенько можна витягнути хребет, </a:t>
            </a:r>
            <a:r>
              <a:rPr lang="uk-UA" dirty="0" err="1"/>
              <a:t>руслики</a:t>
            </a:r>
            <a:r>
              <a:rPr lang="uk-UA" dirty="0"/>
              <a:t> готові.</a:t>
            </a:r>
          </a:p>
        </p:txBody>
      </p:sp>
      <p:pic>
        <p:nvPicPr>
          <p:cNvPr id="19458" name="Picture 2" descr="&amp;Rcy;&amp;ucy;&amp;scy;&amp;lcy;&amp;icy;&amp;kcy;&amp;icy; &amp;pcy;&amp;ocy;-&amp;ucy;&amp;gcy;&amp;ocy;&amp;rcy;&amp;scy;&amp;softcy;&amp;kcy;&amp;icy; &amp;zcy; &amp;dcy;&amp;rcy;&amp;iukcy;&amp;bcy;&amp;ncy;&amp;ocy;&amp;yicy; &amp;rcy;&amp;icy;&amp;bcy;&amp;icy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922437"/>
            <a:ext cx="4508342" cy="2930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7037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0992" y="941824"/>
            <a:ext cx="907300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dirty="0" smtClean="0"/>
              <a:t>Різноманіттям вражають закарпатські салати: салат з кукурудзою гострий, капуста квашена </a:t>
            </a:r>
            <a:r>
              <a:rPr lang="uk-UA" sz="3200" dirty="0" err="1" smtClean="0"/>
              <a:t>по-воніговськи</a:t>
            </a:r>
            <a:r>
              <a:rPr lang="uk-UA" sz="3200" dirty="0" smtClean="0"/>
              <a:t>, </a:t>
            </a:r>
            <a:r>
              <a:rPr lang="uk-UA" sz="3200" dirty="0" err="1" smtClean="0"/>
              <a:t>чаламада</a:t>
            </a:r>
            <a:r>
              <a:rPr lang="uk-UA" sz="3200" dirty="0" smtClean="0"/>
              <a:t>, салат верховинський, салат з чорносливом і буряком, салат із щавлем, оселедець з квасолею, квасоля з копченим м</a:t>
            </a:r>
            <a:r>
              <a:rPr lang="en-US" sz="3200" dirty="0" smtClean="0"/>
              <a:t>’</a:t>
            </a:r>
            <a:r>
              <a:rPr lang="uk-UA" sz="3200" dirty="0" err="1" smtClean="0"/>
              <a:t>ясом</a:t>
            </a:r>
            <a:r>
              <a:rPr lang="uk-UA" sz="3200" dirty="0" smtClean="0"/>
              <a:t> та майонезом та ін.</a:t>
            </a:r>
            <a:endParaRPr lang="uk-UA" sz="3200" dirty="0"/>
          </a:p>
        </p:txBody>
      </p:sp>
      <p:pic>
        <p:nvPicPr>
          <p:cNvPr id="20482" name="Picture 2" descr="http://www.kolyba.org.ua/images/recept/druhi_stravy/popricash_pasu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005064"/>
            <a:ext cx="3600896" cy="2700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&amp;Scy;&amp;acy;&amp;lcy;&amp;acy;&amp;tcy; &amp;zcy;&amp;iukcy; &amp;shchcy;&amp;acy;&amp;vcy;&amp;lcy;&amp;iecy;&amp;mcy;. &amp;Scy;&amp;acy;&amp;lcy;&amp;acy;&amp;tcy;&amp;icy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988812"/>
            <a:ext cx="4085537" cy="2723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054565" y="0"/>
            <a:ext cx="327031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err="1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Розділ</a:t>
            </a:r>
            <a:r>
              <a:rPr lang="ru-RU" sz="5400" b="1" dirty="0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uk-UA" sz="5400" b="1" dirty="0" smtClean="0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ХІ</a:t>
            </a:r>
            <a:endParaRPr lang="ru-RU" sz="5400" b="1" dirty="0">
              <a:ln w="1905"/>
              <a:solidFill>
                <a:schemeClr val="tx1">
                  <a:lumMod val="95000"/>
                  <a:lumOff val="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9803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27784" y="32123"/>
            <a:ext cx="35283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800" dirty="0" smtClean="0"/>
              <a:t>Чаламада</a:t>
            </a:r>
            <a:endParaRPr lang="uk-UA" sz="4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2541" y="836712"/>
            <a:ext cx="541355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/>
              <a:t>Це традиційний консервований салат закарпатців.</a:t>
            </a:r>
            <a:r>
              <a:rPr lang="uk-UA" i="1" dirty="0"/>
              <a:t> </a:t>
            </a:r>
            <a:endParaRPr lang="uk-UA" dirty="0"/>
          </a:p>
          <a:p>
            <a:r>
              <a:rPr lang="uk-UA" dirty="0"/>
              <a:t>5 кг </a:t>
            </a:r>
            <a:r>
              <a:rPr lang="uk-UA" dirty="0" smtClean="0"/>
              <a:t>огірків,2 </a:t>
            </a:r>
            <a:r>
              <a:rPr lang="uk-UA" dirty="0"/>
              <a:t>кг солодкого </a:t>
            </a:r>
            <a:r>
              <a:rPr lang="uk-UA" dirty="0" smtClean="0"/>
              <a:t>перцю,2 </a:t>
            </a:r>
            <a:r>
              <a:rPr lang="uk-UA" dirty="0"/>
              <a:t>кг зелених помідорів (хто не любить, можна </a:t>
            </a:r>
            <a:r>
              <a:rPr lang="uk-UA" dirty="0" err="1"/>
              <a:t>вилишити</a:t>
            </a:r>
            <a:r>
              <a:rPr lang="uk-UA" dirty="0" smtClean="0"/>
              <a:t>),1 </a:t>
            </a:r>
            <a:r>
              <a:rPr lang="uk-UA" dirty="0"/>
              <a:t>кг </a:t>
            </a:r>
            <a:r>
              <a:rPr lang="uk-UA" dirty="0" smtClean="0"/>
              <a:t>моркви,1 </a:t>
            </a:r>
            <a:r>
              <a:rPr lang="uk-UA" dirty="0"/>
              <a:t>велика головка </a:t>
            </a:r>
            <a:r>
              <a:rPr lang="uk-UA" dirty="0" smtClean="0"/>
              <a:t>капусти1,5 </a:t>
            </a:r>
            <a:r>
              <a:rPr lang="uk-UA" dirty="0"/>
              <a:t>кг цибулі, </a:t>
            </a:r>
            <a:r>
              <a:rPr lang="uk-UA" dirty="0" smtClean="0"/>
              <a:t>200 </a:t>
            </a:r>
            <a:r>
              <a:rPr lang="uk-UA" dirty="0"/>
              <a:t>г оцту 9%</a:t>
            </a:r>
            <a:r>
              <a:rPr lang="uk-UA" dirty="0" err="1"/>
              <a:t>-</a:t>
            </a:r>
            <a:r>
              <a:rPr lang="uk-UA" dirty="0" err="1" smtClean="0"/>
              <a:t>ного</a:t>
            </a:r>
            <a:r>
              <a:rPr lang="uk-UA" dirty="0" smtClean="0"/>
              <a:t>,500 </a:t>
            </a:r>
            <a:r>
              <a:rPr lang="uk-UA" dirty="0"/>
              <a:t>г </a:t>
            </a:r>
            <a:r>
              <a:rPr lang="uk-UA" dirty="0" smtClean="0"/>
              <a:t>цукру,2 </a:t>
            </a:r>
            <a:r>
              <a:rPr lang="uk-UA" dirty="0"/>
              <a:t>жмені </a:t>
            </a:r>
            <a:r>
              <a:rPr lang="uk-UA" dirty="0" smtClean="0"/>
              <a:t>солі,перець чорний горошком,лавровий </a:t>
            </a:r>
            <a:r>
              <a:rPr lang="uk-UA" dirty="0"/>
              <a:t>лист,</a:t>
            </a:r>
          </a:p>
          <a:p>
            <a:r>
              <a:rPr lang="uk-UA" dirty="0"/>
              <a:t>гвоздика, коріандр, кмин — за смаком.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2541" y="3284984"/>
            <a:ext cx="885698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/>
              <a:t>Всі овочі добряче помиємо трохи вистиглим </a:t>
            </a:r>
            <a:r>
              <a:rPr lang="uk-UA" dirty="0" smtClean="0"/>
              <a:t>окропом. Моркву </a:t>
            </a:r>
            <a:r>
              <a:rPr lang="uk-UA" dirty="0"/>
              <a:t>почистимо і натремо на тертці, свіжі тверді огірки та зелені помідори шинкуємо тонкими </a:t>
            </a:r>
            <a:r>
              <a:rPr lang="uk-UA" dirty="0" smtClean="0"/>
              <a:t>кружальцями. Свіжий </a:t>
            </a:r>
            <a:r>
              <a:rPr lang="uk-UA" dirty="0"/>
              <a:t>солодкий перець без насіння та обчищену ріпчасту цибулю нарізаємо </a:t>
            </a:r>
            <a:r>
              <a:rPr lang="uk-UA" dirty="0" err="1" smtClean="0"/>
              <a:t>півкружечками</a:t>
            </a:r>
            <a:r>
              <a:rPr lang="uk-UA" dirty="0" smtClean="0"/>
              <a:t>. Шинкуємо </a:t>
            </a:r>
            <a:r>
              <a:rPr lang="uk-UA" dirty="0"/>
              <a:t>капусту </a:t>
            </a:r>
            <a:r>
              <a:rPr lang="uk-UA" dirty="0" err="1" smtClean="0"/>
              <a:t>натонко</a:t>
            </a:r>
            <a:r>
              <a:rPr lang="uk-UA" dirty="0" smtClean="0"/>
              <a:t>. </a:t>
            </a:r>
            <a:r>
              <a:rPr lang="uk-UA" dirty="0"/>
              <a:t>Нарізані овочі з'єднуємо, солимо, добре перемішуємо і залишаємо на 12 годин, накривши кухонним </a:t>
            </a:r>
            <a:r>
              <a:rPr lang="uk-UA" dirty="0" smtClean="0"/>
              <a:t>полотенцем. Після </a:t>
            </a:r>
            <a:r>
              <a:rPr lang="uk-UA" dirty="0"/>
              <a:t>чого злегка витискуємо з них сік. Суміш ще раз добре перемішуємо, заправляємо оцтом, цукром, чорним меленим перцем, додаємо трохи лаврового листу та гвоздики й інших пряностей за смаком, ще раз добре перемішуємо і </a:t>
            </a:r>
            <a:r>
              <a:rPr lang="uk-UA" dirty="0" smtClean="0"/>
              <a:t>куштуємо. Якщо </a:t>
            </a:r>
            <a:r>
              <a:rPr lang="uk-UA" dirty="0"/>
              <a:t>смак нас влаштовує, приготовленою </a:t>
            </a:r>
            <a:r>
              <a:rPr lang="uk-UA" dirty="0" err="1"/>
              <a:t>чаламадою</a:t>
            </a:r>
            <a:r>
              <a:rPr lang="uk-UA" dirty="0"/>
              <a:t> туго наповнюємо чисті сухі простерилізовані скляні банки і закатуємо металевими кришками. Зберігаємо в прохолодному місці.</a:t>
            </a:r>
          </a:p>
        </p:txBody>
      </p:sp>
      <p:pic>
        <p:nvPicPr>
          <p:cNvPr id="21506" name="Picture 2" descr="http://www.kolyba.org.ua/images/recept/salaty/chalamad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767458"/>
            <a:ext cx="3764357" cy="2446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38858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836712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dirty="0" smtClean="0"/>
              <a:t>Нам знадобиться:</a:t>
            </a:r>
          </a:p>
          <a:p>
            <a:r>
              <a:rPr lang="uk-UA" dirty="0" smtClean="0"/>
              <a:t>2 середні буряки</a:t>
            </a:r>
          </a:p>
          <a:p>
            <a:r>
              <a:rPr lang="uk-UA" dirty="0" smtClean="0"/>
              <a:t>100 г грецьких горіхів</a:t>
            </a:r>
          </a:p>
          <a:p>
            <a:r>
              <a:rPr lang="uk-UA" dirty="0" smtClean="0"/>
              <a:t>1,5 склянки чорносливу</a:t>
            </a:r>
          </a:p>
          <a:p>
            <a:r>
              <a:rPr lang="uk-UA" dirty="0" smtClean="0"/>
              <a:t>5 зубків часнику</a:t>
            </a:r>
          </a:p>
          <a:p>
            <a:r>
              <a:rPr lang="uk-UA" dirty="0" smtClean="0"/>
              <a:t>4 столові ложки олії</a:t>
            </a:r>
          </a:p>
          <a:p>
            <a:r>
              <a:rPr lang="uk-UA" dirty="0" smtClean="0"/>
              <a:t>Сіль і чорний перець</a:t>
            </a:r>
            <a:endParaRPr lang="uk-UA" dirty="0"/>
          </a:p>
        </p:txBody>
      </p:sp>
      <p:sp>
        <p:nvSpPr>
          <p:cNvPr id="3" name="TextBox 2"/>
          <p:cNvSpPr txBox="1"/>
          <p:nvPr/>
        </p:nvSpPr>
        <p:spPr>
          <a:xfrm>
            <a:off x="323528" y="188640"/>
            <a:ext cx="88204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dirty="0" smtClean="0"/>
              <a:t>Салат з чорносливом і буряком</a:t>
            </a:r>
            <a:endParaRPr lang="uk-UA" sz="4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62153" y="3068960"/>
            <a:ext cx="833467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/>
              <a:t>Буряк відварюємо у 1 літрі води з 1 ч ложкою оцту до м'якості (провіряємо вилкою, якщо протикається - готова)</a:t>
            </a:r>
          </a:p>
          <a:p>
            <a:r>
              <a:rPr lang="uk-UA" dirty="0" smtClean="0"/>
              <a:t>Грецькі </a:t>
            </a:r>
            <a:r>
              <a:rPr lang="uk-UA" dirty="0"/>
              <a:t>горіхи товчемо у ступці або січемо ножем.</a:t>
            </a:r>
          </a:p>
          <a:p>
            <a:r>
              <a:rPr lang="uk-UA" dirty="0" smtClean="0"/>
              <a:t>Чорнослив </a:t>
            </a:r>
            <a:r>
              <a:rPr lang="uk-UA" dirty="0"/>
              <a:t>замочуємо в окріп на 10 хвилин, зціджуємо і подрібнюємо ножем або в комбайні, що дрібніше то краще. Він додає салату потрібної </a:t>
            </a:r>
            <a:r>
              <a:rPr lang="uk-UA" dirty="0" err="1"/>
              <a:t>кислинки</a:t>
            </a:r>
            <a:r>
              <a:rPr lang="uk-UA" dirty="0"/>
              <a:t>, тому мусить бути розподілений більш-менш рівномірно.</a:t>
            </a:r>
          </a:p>
          <a:p>
            <a:r>
              <a:rPr lang="uk-UA" dirty="0" smtClean="0"/>
              <a:t>Часник </a:t>
            </a:r>
            <a:r>
              <a:rPr lang="uk-UA" dirty="0"/>
              <a:t>пропускаємо через часничницю, змішуємо з олією, сіллю і перцем. Настоюємо хвилин 5.</a:t>
            </a:r>
          </a:p>
          <a:p>
            <a:r>
              <a:rPr lang="uk-UA" dirty="0" smtClean="0"/>
              <a:t>Тим </a:t>
            </a:r>
            <a:r>
              <a:rPr lang="uk-UA" dirty="0"/>
              <a:t>часом чистимо буряк і нарізаємо його на тонку соломку (або натираємо на тертці).</a:t>
            </a:r>
          </a:p>
          <a:p>
            <a:r>
              <a:rPr lang="uk-UA" dirty="0" smtClean="0"/>
              <a:t>Змішуємо </a:t>
            </a:r>
            <a:r>
              <a:rPr lang="uk-UA" dirty="0"/>
              <a:t>його з горіхами та чорносливом, заправляємо </a:t>
            </a:r>
            <a:r>
              <a:rPr lang="uk-UA" dirty="0" err="1"/>
              <a:t>часничною</a:t>
            </a:r>
            <a:r>
              <a:rPr lang="uk-UA" dirty="0"/>
              <a:t> олією і даємо салату трохи настоятися - хвилин 15.</a:t>
            </a:r>
          </a:p>
        </p:txBody>
      </p:sp>
      <p:pic>
        <p:nvPicPr>
          <p:cNvPr id="22530" name="Picture 2" descr="&amp;Scy;&amp;acy;&amp;lcy;&amp;acy;&amp;tcy; &amp;zcy; &amp;bcy;&amp;ucy;&amp;rcy;&amp;yacy;&amp;kcy;&amp;acy; &amp;zcy; &amp;chcy;&amp;ocy;&amp;rcy;&amp;ncy;&amp;ocy;&amp;scy;&amp;lcy;&amp;icy;&amp;vcy;&amp;ocy;&amp;mcy; &amp;iukcy; &amp;gcy;&amp;ocy;&amp;rcy;&amp;iukcy;&amp;khcy;&amp;acy;&amp;mcy;&amp;icy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836712"/>
            <a:ext cx="3305825" cy="2148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90395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404664"/>
            <a:ext cx="86409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6000" dirty="0" smtClean="0"/>
              <a:t>Закарпатські румуни - всякі види </a:t>
            </a:r>
            <a:r>
              <a:rPr lang="uk-UA" sz="6000" dirty="0" err="1" smtClean="0"/>
              <a:t>токанів</a:t>
            </a:r>
            <a:endParaRPr lang="uk-UA" sz="6000" dirty="0"/>
          </a:p>
        </p:txBody>
      </p:sp>
      <p:pic>
        <p:nvPicPr>
          <p:cNvPr id="3074" name="Picture 2" descr="http://www.carina-forum.com/cpg1410/albums/userpics/11884/%D0%B3%D0%BE%D0%B2%D1%8F%D0%B4%D0%B8%D0%BD%D0%B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259905"/>
            <a:ext cx="2897005" cy="4353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&amp;Tcy;&amp;ocy;&amp;kcy;&amp;acy;&amp;ncy;, &amp;mcy;&amp;acy;&amp;mcy;&amp;acy;&amp;lcy;&amp;icy;&amp;gcy;&amp;acy;, &amp;pcy;&amp;ocy;&amp;lcy;&amp;iecy;&amp;ncy;&amp;tcy;&amp;acy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033179"/>
            <a:ext cx="4318268" cy="2806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0169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7951" y="1196752"/>
            <a:ext cx="883962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dirty="0" smtClean="0"/>
              <a:t>Популярні серед закарпатців печені вироби: </a:t>
            </a:r>
            <a:r>
              <a:rPr lang="uk-UA" sz="2400" dirty="0" err="1" smtClean="0"/>
              <a:t>богачі</a:t>
            </a:r>
            <a:r>
              <a:rPr lang="uk-UA" sz="2400" dirty="0" smtClean="0"/>
              <a:t> з шкварками, </a:t>
            </a:r>
            <a:r>
              <a:rPr lang="uk-UA" sz="2400" dirty="0" err="1" smtClean="0"/>
              <a:t>шош</a:t>
            </a:r>
            <a:r>
              <a:rPr lang="uk-UA" sz="2400" dirty="0" smtClean="0"/>
              <a:t> </a:t>
            </a:r>
            <a:r>
              <a:rPr lang="uk-UA" sz="2400" dirty="0" err="1" smtClean="0"/>
              <a:t>перец</a:t>
            </a:r>
            <a:r>
              <a:rPr lang="uk-UA" sz="2400" dirty="0" smtClean="0"/>
              <a:t> (солоний крендель), </a:t>
            </a:r>
            <a:r>
              <a:rPr lang="uk-UA" sz="2400" dirty="0" err="1" smtClean="0"/>
              <a:t>печево</a:t>
            </a:r>
            <a:r>
              <a:rPr lang="uk-UA" sz="2400" dirty="0" smtClean="0"/>
              <a:t> цибульне, цибульний пиріг з шпротами, пироги з кислою капустою і грибами різдвяні, </a:t>
            </a:r>
            <a:r>
              <a:rPr lang="uk-UA" sz="2400" dirty="0" err="1" smtClean="0"/>
              <a:t>бобальки</a:t>
            </a:r>
            <a:r>
              <a:rPr lang="uk-UA" sz="2400" dirty="0" smtClean="0"/>
              <a:t> </a:t>
            </a:r>
            <a:r>
              <a:rPr lang="uk-UA" sz="2400" dirty="0" err="1" smtClean="0"/>
              <a:t>святвечірні</a:t>
            </a:r>
            <a:r>
              <a:rPr lang="uk-UA" sz="2400" dirty="0" smtClean="0"/>
              <a:t>, </a:t>
            </a:r>
            <a:r>
              <a:rPr lang="uk-UA" sz="2400" dirty="0" err="1" smtClean="0"/>
              <a:t>фанки</a:t>
            </a:r>
            <a:r>
              <a:rPr lang="uk-UA" sz="2400" dirty="0" smtClean="0"/>
              <a:t>, </a:t>
            </a:r>
            <a:r>
              <a:rPr lang="uk-UA" sz="2400" dirty="0" err="1" smtClean="0"/>
              <a:t>олмаш</a:t>
            </a:r>
            <a:r>
              <a:rPr lang="uk-UA" sz="2400" dirty="0" smtClean="0"/>
              <a:t> (яблучний пиріг),  </a:t>
            </a:r>
            <a:r>
              <a:rPr lang="uk-UA" sz="2400" dirty="0" err="1" smtClean="0"/>
              <a:t>пиріг</a:t>
            </a:r>
            <a:r>
              <a:rPr lang="uk-UA" sz="2400" dirty="0" smtClean="0"/>
              <a:t> грибний, </a:t>
            </a:r>
            <a:r>
              <a:rPr lang="uk-UA" sz="2400" dirty="0" err="1" smtClean="0"/>
              <a:t>керечун</a:t>
            </a:r>
            <a:r>
              <a:rPr lang="uk-UA" sz="2400" dirty="0" smtClean="0"/>
              <a:t> (різдвяний хліб), </a:t>
            </a:r>
            <a:r>
              <a:rPr lang="uk-UA" sz="2400" dirty="0" err="1" smtClean="0"/>
              <a:t>мелайник</a:t>
            </a:r>
            <a:r>
              <a:rPr lang="uk-UA" sz="2400" dirty="0" smtClean="0"/>
              <a:t> (</a:t>
            </a:r>
            <a:r>
              <a:rPr lang="uk-UA" sz="2400" dirty="0" err="1" smtClean="0"/>
              <a:t>кендеричний</a:t>
            </a:r>
            <a:r>
              <a:rPr lang="uk-UA" sz="2400" dirty="0" smtClean="0"/>
              <a:t> хліб), </a:t>
            </a:r>
            <a:r>
              <a:rPr lang="uk-UA" sz="2400" dirty="0" err="1" smtClean="0"/>
              <a:t>кіфлики</a:t>
            </a:r>
            <a:r>
              <a:rPr lang="uk-UA" sz="2400" dirty="0" smtClean="0"/>
              <a:t>, яблучний </a:t>
            </a:r>
            <a:r>
              <a:rPr lang="uk-UA" sz="2400" dirty="0" err="1" smtClean="0"/>
              <a:t>штрудель</a:t>
            </a:r>
            <a:r>
              <a:rPr lang="uk-UA" sz="2400" dirty="0" smtClean="0"/>
              <a:t>, важене з вишнями, заварні </a:t>
            </a:r>
            <a:r>
              <a:rPr lang="uk-UA" sz="2400" dirty="0" err="1" smtClean="0"/>
              <a:t>фанки</a:t>
            </a:r>
            <a:r>
              <a:rPr lang="uk-UA" sz="2400" dirty="0" smtClean="0"/>
              <a:t> (еклери), </a:t>
            </a:r>
            <a:r>
              <a:rPr lang="uk-UA" sz="2400" dirty="0" err="1" smtClean="0"/>
              <a:t>баники</a:t>
            </a:r>
            <a:r>
              <a:rPr lang="uk-UA" sz="2400" dirty="0" smtClean="0"/>
              <a:t> з маком (рулети), </a:t>
            </a:r>
            <a:r>
              <a:rPr lang="uk-UA" sz="2400" dirty="0" err="1" smtClean="0"/>
              <a:t>добош</a:t>
            </a:r>
            <a:r>
              <a:rPr lang="uk-UA" sz="2400" dirty="0" smtClean="0"/>
              <a:t> торт, </a:t>
            </a:r>
            <a:r>
              <a:rPr lang="uk-UA" sz="2400" dirty="0" err="1" smtClean="0"/>
              <a:t>карпати</a:t>
            </a:r>
            <a:r>
              <a:rPr lang="uk-UA" sz="2400" dirty="0" smtClean="0"/>
              <a:t> та ін.</a:t>
            </a:r>
            <a:endParaRPr lang="uk-UA" sz="2400" dirty="0"/>
          </a:p>
        </p:txBody>
      </p:sp>
      <p:pic>
        <p:nvPicPr>
          <p:cNvPr id="24578" name="Picture 2" descr="&amp;Pcy;&amp;ocy;&amp;gcy;&amp;acy;&amp;chcy;&amp;iukcy;, &amp;bcy;&amp;ocy;&amp;gcy;&amp;acy;&amp;chcy;&amp;iukcy; &amp;zcy; &amp;shcy;&amp;kcy;&amp;vcy;&amp;acy;&amp;rcy;&amp;kcy;&amp;acy;&amp;mcy;&amp;icy;. &amp;Kcy;&amp;Ocy;&amp;Lcy;&amp;Icy;&amp;Bcy;&amp;Acy;: &amp;Zcy;&amp;acy;&amp;kcy;&amp;acy;&amp;rcy;&amp;pcy;&amp;acy;&amp;tcy;&amp;scy;&amp;softcy;&amp;kcy;&amp;acy; &amp;kcy;&amp;ucy;&amp;khcy;&amp;ncy;&amp;yacy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982" y="4365104"/>
            <a:ext cx="2996030" cy="1977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&amp;Kcy;&amp;iukcy;&amp;fcy;&amp;lcy;&amp;icy;&amp;kcy;&amp;icy; &amp;zcy;&amp;acy; &amp;acy;&amp;vcy;&amp;scy;&amp;tcy;&amp;rcy;&amp;iukcy;&amp;jcy;&amp;scy;&amp;softcy;&amp;kcy;&amp;icy;&amp;mcy;&amp;icy; &amp;mcy;&amp;ocy;&amp;tcy;&amp;icy;&amp;vcy;&amp;acy;&amp;mcy;&amp;icy;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9761" y="4143608"/>
            <a:ext cx="3723649" cy="2420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901454" y="273422"/>
            <a:ext cx="35412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err="1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Розділ</a:t>
            </a:r>
            <a:r>
              <a:rPr lang="ru-RU" sz="5400" b="1" dirty="0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uk-UA" sz="5400" b="1" dirty="0" smtClean="0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ХІІ</a:t>
            </a:r>
            <a:endParaRPr lang="ru-RU" sz="5400" b="1" dirty="0">
              <a:ln w="1905"/>
              <a:solidFill>
                <a:schemeClr val="tx1">
                  <a:lumMod val="95000"/>
                  <a:lumOff val="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69435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1052736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dirty="0" smtClean="0"/>
              <a:t>Потрібно: </a:t>
            </a:r>
          </a:p>
          <a:p>
            <a:r>
              <a:rPr lang="uk-UA" dirty="0" smtClean="0"/>
              <a:t>тепла вода, 1 кг просіяного борошна, </a:t>
            </a:r>
            <a:br>
              <a:rPr lang="uk-UA" dirty="0" smtClean="0"/>
            </a:br>
            <a:r>
              <a:rPr lang="uk-UA" dirty="0" smtClean="0"/>
              <a:t>дріжджі, сіль </a:t>
            </a:r>
            <a:br>
              <a:rPr lang="uk-UA" dirty="0" smtClean="0"/>
            </a:br>
            <a:r>
              <a:rPr lang="uk-UA" u="sng" dirty="0" smtClean="0"/>
              <a:t>Для начинки:</a:t>
            </a:r>
            <a:r>
              <a:rPr lang="uk-UA" dirty="0" smtClean="0"/>
              <a:t> </a:t>
            </a:r>
            <a:br>
              <a:rPr lang="uk-UA" dirty="0" smtClean="0"/>
            </a:br>
            <a:r>
              <a:rPr lang="uk-UA" dirty="0" smtClean="0"/>
              <a:t>4 склянки кислої капусти, </a:t>
            </a:r>
            <a:br>
              <a:rPr lang="uk-UA" dirty="0" smtClean="0"/>
            </a:br>
            <a:r>
              <a:rPr lang="uk-UA" dirty="0" smtClean="0"/>
              <a:t>1 склянка сушених грибів, олія</a:t>
            </a:r>
            <a:endParaRPr lang="uk-UA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23422"/>
            <a:ext cx="97210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600" b="1" dirty="0"/>
              <a:t>Пироги з кислою капустою і грибами різдвяні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3068960"/>
            <a:ext cx="862270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/>
              <a:t>Замісити опару з 1 склянки теплої води, дріжджів і невеликої частини борошна, помістити в тепле місце. </a:t>
            </a:r>
            <a:br>
              <a:rPr lang="uk-UA" dirty="0"/>
            </a:br>
            <a:r>
              <a:rPr lang="uk-UA" dirty="0"/>
              <a:t>Коли підніметься, додати інше борошно, посолити, і місити до тих пір, поки не почне відставати від рук. </a:t>
            </a:r>
            <a:br>
              <a:rPr lang="uk-UA" dirty="0"/>
            </a:br>
            <a:r>
              <a:rPr lang="uk-UA" dirty="0"/>
              <a:t>Покласти в тепле місце на 1-2 години. </a:t>
            </a:r>
            <a:br>
              <a:rPr lang="uk-UA" dirty="0"/>
            </a:br>
            <a:r>
              <a:rPr lang="uk-UA" dirty="0"/>
              <a:t>Коли тісто підійде вдруге, </a:t>
            </a:r>
            <a:r>
              <a:rPr lang="uk-UA" dirty="0" err="1"/>
              <a:t>розкатати</a:t>
            </a:r>
            <a:r>
              <a:rPr lang="uk-UA" dirty="0"/>
              <a:t> скалкою, розділити на прямокутники, покласти фарш, защипнути, сформувати продовгасті валики, дати їм постояти півгодини, змастити жовтком, і помістити до печі.</a:t>
            </a:r>
          </a:p>
          <a:p>
            <a:r>
              <a:rPr lang="uk-UA" b="1" dirty="0"/>
              <a:t>Начинка</a:t>
            </a:r>
            <a:r>
              <a:rPr lang="uk-UA" dirty="0"/>
              <a:t> </a:t>
            </a:r>
            <a:br>
              <a:rPr lang="uk-UA" dirty="0"/>
            </a:br>
            <a:r>
              <a:rPr lang="uk-UA" dirty="0"/>
              <a:t>4 склянки кислої капусти відтиснути, промити, перекласти в каструлю на розігріту олію і тушкувати до м’якості. Додати окремо відварені гриби (1 склянку). Коли вистигне, розкласти на тісто, посипати перцем.</a:t>
            </a:r>
          </a:p>
        </p:txBody>
      </p:sp>
      <p:pic>
        <p:nvPicPr>
          <p:cNvPr id="23554" name="Picture 2" descr="&amp;Pcy;&amp;icy;&amp;rcy;&amp;ocy;&amp;gcy;&amp;icy; &amp;zcy; &amp;kcy;&amp;icy;&amp;scy;&amp;lcy;&amp;ocy;&amp;yucy; &amp;kcy;&amp;acy;&amp;pcy;&amp;ucy;&amp;scy;&amp;tcy;&amp;ocy;&amp;yucy; &amp;iukcy; &amp;gcy;&amp;rcy;&amp;icy;&amp;bcy;&amp;acy;&amp;mcy;&amp;icy; &amp;rcy;&amp;iukcy;&amp;zcy;&amp;dcy;&amp;vcy;&amp;yacy;&amp;ncy;&amp;iukcy;. &amp;Zcy;&amp;acy;&amp;kcy;&amp;acy;&amp;rcy;&amp;pcy;&amp;acy;&amp;tcy;&amp;scy;&amp;softcy;&amp;kcy;&amp;acy; &amp;kcy;&amp;ucy;&amp;khcy;&amp;ncy;&amp;yacy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540" y="645709"/>
            <a:ext cx="3060601" cy="2296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7705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980728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dirty="0" smtClean="0"/>
              <a:t>Знадобиться: </a:t>
            </a:r>
          </a:p>
          <a:p>
            <a:r>
              <a:rPr lang="uk-UA" dirty="0" smtClean="0"/>
              <a:t>1 л кислого молока </a:t>
            </a:r>
            <a:br>
              <a:rPr lang="uk-UA" dirty="0" smtClean="0"/>
            </a:br>
            <a:r>
              <a:rPr lang="uk-UA" dirty="0" smtClean="0"/>
              <a:t>0,5 кг кукурудзяного борошна </a:t>
            </a:r>
            <a:br>
              <a:rPr lang="uk-UA" dirty="0" smtClean="0"/>
            </a:br>
            <a:r>
              <a:rPr lang="uk-UA" dirty="0" smtClean="0"/>
              <a:t>100 г цукру </a:t>
            </a:r>
            <a:br>
              <a:rPr lang="uk-UA" dirty="0" smtClean="0"/>
            </a:br>
            <a:r>
              <a:rPr lang="uk-UA" dirty="0" smtClean="0"/>
              <a:t>2 яйця </a:t>
            </a:r>
            <a:br>
              <a:rPr lang="uk-UA" dirty="0" smtClean="0"/>
            </a:br>
            <a:r>
              <a:rPr lang="uk-UA" dirty="0" smtClean="0"/>
              <a:t>1 ч. ложка соди </a:t>
            </a:r>
            <a:br>
              <a:rPr lang="uk-UA" dirty="0" smtClean="0"/>
            </a:br>
            <a:r>
              <a:rPr lang="uk-UA" dirty="0" smtClean="0"/>
              <a:t>6 ст. ложок борошна пшеничного </a:t>
            </a:r>
            <a:br>
              <a:rPr lang="uk-UA" dirty="0" smtClean="0"/>
            </a:br>
            <a:r>
              <a:rPr lang="uk-UA" dirty="0" smtClean="0"/>
              <a:t>3 ст. ложки олії</a:t>
            </a:r>
            <a:endParaRPr lang="uk-UA" dirty="0"/>
          </a:p>
        </p:txBody>
      </p:sp>
      <p:sp>
        <p:nvSpPr>
          <p:cNvPr id="3" name="TextBox 2"/>
          <p:cNvSpPr txBox="1"/>
          <p:nvPr/>
        </p:nvSpPr>
        <p:spPr>
          <a:xfrm>
            <a:off x="2410863" y="149731"/>
            <a:ext cx="38884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800" dirty="0" err="1" smtClean="0"/>
              <a:t>Мелайник</a:t>
            </a:r>
            <a:r>
              <a:rPr lang="uk-UA" dirty="0" smtClean="0"/>
              <a:t> </a:t>
            </a:r>
            <a:endParaRPr lang="uk-UA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26557" y="4437112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/>
              <a:t>Соду змішати з борошном, додати яйця, цукор, олію і сіль. Останнім долити кисле молоко. Консистенція тіста повинна бути схожа на рідку сметану. Добре вимішати, залити у форму для випікання і помістити до печі.</a:t>
            </a:r>
          </a:p>
        </p:txBody>
      </p:sp>
      <p:pic>
        <p:nvPicPr>
          <p:cNvPr id="25602" name="Picture 2" descr="&amp;Mcy;&amp;iecy;&amp;lcy;&amp;acy;&amp;jcy;&amp;ncy;&amp;icy;&amp;kcy;. &amp;Zcy;&amp;acy;&amp;kcy;&amp;acy;&amp;rcy;&amp;pcy;&amp;acy;&amp;tcy;&amp;scy;&amp;softcy;&amp;kcy;&amp;icy;&amp;jcy; &amp;kcy;&amp;ucy;&amp;kcy;&amp;ucy;&amp;rcy;&amp;ucy;&amp;dcy;&amp;zcy;&amp;yacy;&amp;ncy;&amp;icy;&amp;jcy; &amp;khcy;&amp;lcy;&amp;iukcy;&amp;bcy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93" y="1124744"/>
            <a:ext cx="3860251" cy="2895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736080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138" y="476672"/>
            <a:ext cx="8982744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dirty="0" smtClean="0"/>
              <a:t>Справжні </a:t>
            </a:r>
            <a:r>
              <a:rPr lang="uk-UA" sz="2400" dirty="0"/>
              <a:t>закарпатські </a:t>
            </a:r>
            <a:r>
              <a:rPr lang="uk-UA" sz="2400" dirty="0" smtClean="0"/>
              <a:t>палачінти (млинці) </a:t>
            </a:r>
            <a:r>
              <a:rPr lang="uk-UA" sz="2400" dirty="0"/>
              <a:t>готуються з </a:t>
            </a:r>
            <a:r>
              <a:rPr lang="uk-UA" sz="2400" dirty="0" err="1"/>
              <a:t>бездріжджового</a:t>
            </a:r>
            <a:r>
              <a:rPr lang="uk-UA" sz="2400" dirty="0"/>
              <a:t> тіста на молоці. Вони мають бути тоненькі, як лист паперу, з сухими хрусткими краєчками. </a:t>
            </a:r>
            <a:r>
              <a:rPr lang="uk-UA" sz="2400" dirty="0" smtClean="0"/>
              <a:t>Щось </a:t>
            </a:r>
            <a:r>
              <a:rPr lang="uk-UA" sz="2400" dirty="0"/>
              <a:t>середнє між французьким </a:t>
            </a:r>
            <a:r>
              <a:rPr lang="vi-VN" sz="2400" dirty="0"/>
              <a:t>crêpes </a:t>
            </a:r>
            <a:r>
              <a:rPr lang="uk-UA" sz="2400" dirty="0"/>
              <a:t>і російським "</a:t>
            </a:r>
            <a:r>
              <a:rPr lang="uk-UA" sz="2400" dirty="0" err="1"/>
              <a:t>блинчиком</a:t>
            </a:r>
            <a:r>
              <a:rPr lang="uk-UA" sz="2400" dirty="0"/>
              <a:t>" (не плутати з "</a:t>
            </a:r>
            <a:r>
              <a:rPr lang="uk-UA" sz="2400" dirty="0" err="1"/>
              <a:t>блином</a:t>
            </a:r>
            <a:r>
              <a:rPr lang="uk-UA" sz="2400" dirty="0"/>
              <a:t>", котрий печеться з опарного тіста). </a:t>
            </a:r>
            <a:r>
              <a:rPr lang="uk-UA" sz="2400" dirty="0" err="1"/>
              <a:t>Палачінти</a:t>
            </a:r>
            <a:r>
              <a:rPr lang="uk-UA" sz="2400" dirty="0"/>
              <a:t> подаються зазвичай з різноманітними </a:t>
            </a:r>
            <a:r>
              <a:rPr lang="uk-UA" sz="2400" dirty="0" err="1"/>
              <a:t>начинками</a:t>
            </a:r>
            <a:r>
              <a:rPr lang="uk-UA" sz="2400" dirty="0"/>
              <a:t>. Найпопулярніші  - </a:t>
            </a:r>
            <a:r>
              <a:rPr lang="uk-UA" sz="2400" dirty="0" smtClean="0"/>
              <a:t>млинці з </a:t>
            </a:r>
            <a:r>
              <a:rPr lang="uk-UA" sz="2400" dirty="0"/>
              <a:t>сиром (</a:t>
            </a:r>
            <a:r>
              <a:rPr lang="uk-UA" sz="2400" dirty="0" err="1"/>
              <a:t>творогом</a:t>
            </a:r>
            <a:r>
              <a:rPr lang="uk-UA" sz="2400" dirty="0"/>
              <a:t>) або </a:t>
            </a:r>
            <a:r>
              <a:rPr lang="uk-UA" sz="2400" dirty="0" err="1"/>
              <a:t>лекваром</a:t>
            </a:r>
            <a:r>
              <a:rPr lang="uk-UA" sz="2400" dirty="0"/>
              <a:t>.</a:t>
            </a:r>
          </a:p>
          <a:p>
            <a:pPr algn="ctr"/>
            <a:r>
              <a:rPr lang="uk-UA" sz="2400" dirty="0"/>
              <a:t>В Закарпатті палачінти пекли з давніх-давен, такий спосіб обробки прісного тіста дістався </a:t>
            </a:r>
            <a:r>
              <a:rPr lang="uk-UA" sz="2400" dirty="0" smtClean="0"/>
              <a:t>від римлян</a:t>
            </a:r>
            <a:r>
              <a:rPr lang="uk-UA" sz="2400" dirty="0"/>
              <a:t/>
            </a:r>
            <a:br>
              <a:rPr lang="uk-UA" sz="2400" dirty="0"/>
            </a:br>
            <a:r>
              <a:rPr lang="uk-UA" sz="2400" dirty="0"/>
              <a:t>Слово "</a:t>
            </a:r>
            <a:r>
              <a:rPr lang="uk-UA" sz="2400" dirty="0" err="1"/>
              <a:t>Палачінта</a:t>
            </a:r>
            <a:r>
              <a:rPr lang="uk-UA" sz="2400" dirty="0"/>
              <a:t>" походить від румунського </a:t>
            </a:r>
            <a:r>
              <a:rPr lang="uk-UA" sz="2400" dirty="0" err="1"/>
              <a:t>плечинта</a:t>
            </a:r>
            <a:r>
              <a:rPr lang="uk-UA" sz="2400" dirty="0"/>
              <a:t> (</a:t>
            </a:r>
            <a:r>
              <a:rPr lang="vi-VN" sz="2400" dirty="0"/>
              <a:t>plăcintă) </a:t>
            </a:r>
            <a:r>
              <a:rPr lang="uk-UA" sz="2400" dirty="0"/>
              <a:t>і означає листковий пиріг з начинкою, або виріб із тіста (переважно прісного), що має плескату форму. Румунське слово своєю чергою походить від латинського «</a:t>
            </a:r>
            <a:r>
              <a:rPr lang="vi-VN" sz="2400" dirty="0"/>
              <a:t>placenta», </a:t>
            </a:r>
            <a:r>
              <a:rPr lang="uk-UA" sz="2400" dirty="0"/>
              <a:t>що означає «пиріг», а те – від грецького «</a:t>
            </a:r>
            <a:r>
              <a:rPr lang="el-GR" sz="2400" dirty="0"/>
              <a:t>πλάκοεις» «</a:t>
            </a:r>
            <a:r>
              <a:rPr lang="uk-UA" sz="2400" dirty="0"/>
              <a:t>коржик» (дослівно – «плаский»), що пов’язане з «</a:t>
            </a:r>
            <a:r>
              <a:rPr lang="el-GR" sz="2400" dirty="0"/>
              <a:t>πλάξ» - «</a:t>
            </a:r>
            <a:r>
              <a:rPr lang="uk-UA" sz="2400" dirty="0"/>
              <a:t>площина; рівнина; плита".</a:t>
            </a:r>
          </a:p>
        </p:txBody>
      </p:sp>
    </p:spTree>
    <p:extLst>
      <p:ext uri="{BB962C8B-B14F-4D97-AF65-F5344CB8AC3E}">
        <p14:creationId xmlns:p14="http://schemas.microsoft.com/office/powerpoint/2010/main" val="3353271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188640"/>
            <a:ext cx="878497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dirty="0" smtClean="0"/>
              <a:t>Найпопулярніші млинці: кукурудзяні коржики </a:t>
            </a:r>
            <a:r>
              <a:rPr lang="uk-UA" sz="4000" dirty="0" err="1" smtClean="0"/>
              <a:t>тортілья</a:t>
            </a:r>
            <a:r>
              <a:rPr lang="uk-UA" sz="4000" dirty="0" smtClean="0"/>
              <a:t> з медом, закарпатські палачінти, </a:t>
            </a:r>
            <a:r>
              <a:rPr lang="uk-UA" sz="4000" dirty="0" err="1" smtClean="0"/>
              <a:t>палачінти</a:t>
            </a:r>
            <a:r>
              <a:rPr lang="uk-UA" sz="4000" dirty="0" smtClean="0"/>
              <a:t> </a:t>
            </a:r>
            <a:r>
              <a:rPr lang="uk-UA" sz="4000" dirty="0" err="1" smtClean="0"/>
              <a:t>по-закарпацьки</a:t>
            </a:r>
            <a:r>
              <a:rPr lang="uk-UA" sz="4000" dirty="0" smtClean="0"/>
              <a:t>, палачінти з </a:t>
            </a:r>
            <a:r>
              <a:rPr lang="uk-UA" sz="4000" dirty="0" err="1" smtClean="0"/>
              <a:t>карамелізованими</a:t>
            </a:r>
            <a:r>
              <a:rPr lang="uk-UA" sz="4000" dirty="0" smtClean="0"/>
              <a:t> яблуками, палачінти з грибами та ін</a:t>
            </a:r>
            <a:r>
              <a:rPr lang="uk-UA" sz="4000" dirty="0"/>
              <a:t>.</a:t>
            </a:r>
          </a:p>
        </p:txBody>
      </p:sp>
      <p:pic>
        <p:nvPicPr>
          <p:cNvPr id="26626" name="Picture 2" descr="&amp;Scy;&amp;ucy;&amp;pcy;&amp;iecy;&amp;rcy; &amp;tcy;&amp;ocy;&amp;ncy;&amp;kcy;&amp;iukcy; &amp;mcy;&amp;lcy;&amp;icy;&amp;ncy;&amp;tscy;&amp;iukcy; &amp;ncy;&amp;acy; &amp;mcy;&amp;ocy;&amp;lcy;&amp;ocy;&amp;tscy;&amp;iukcy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48692"/>
            <a:ext cx="3946006" cy="2564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4" descr="http://www.kolyba.org.ua/images/recept/druhi_stravy/bli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034402"/>
            <a:ext cx="3467837" cy="2600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4293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8963" y="260646"/>
            <a:ext cx="90350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err="1"/>
              <a:t>Кукурудзяні</a:t>
            </a:r>
            <a:r>
              <a:rPr lang="ru-RU" sz="3600" b="1" dirty="0"/>
              <a:t> коржики </a:t>
            </a:r>
            <a:r>
              <a:rPr lang="ru-RU" sz="3600" b="1" dirty="0" err="1"/>
              <a:t>тортілья</a:t>
            </a:r>
            <a:r>
              <a:rPr lang="ru-RU" sz="3600" b="1" dirty="0"/>
              <a:t> з медом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4481" y="917004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На</a:t>
            </a:r>
            <a:r>
              <a:rPr lang="uk-UA" dirty="0" smtClean="0"/>
              <a:t>м знадобиться:</a:t>
            </a:r>
          </a:p>
          <a:p>
            <a:r>
              <a:rPr lang="uk-UA" dirty="0" smtClean="0"/>
              <a:t>200 г кукурудзяного борошна (що тонше воно змелене, то кращі й тонші вийдуть коржики)</a:t>
            </a:r>
          </a:p>
          <a:p>
            <a:r>
              <a:rPr lang="uk-UA" dirty="0" smtClean="0"/>
              <a:t>100 г пшеничного борошна</a:t>
            </a:r>
          </a:p>
          <a:p>
            <a:r>
              <a:rPr lang="uk-UA" dirty="0" smtClean="0"/>
              <a:t>склянка гарячої води</a:t>
            </a:r>
          </a:p>
          <a:p>
            <a:r>
              <a:rPr lang="uk-UA" dirty="0" smtClean="0"/>
              <a:t>сіль</a:t>
            </a:r>
          </a:p>
          <a:p>
            <a:r>
              <a:rPr lang="uk-UA" dirty="0" smtClean="0"/>
              <a:t>70 г вершкового масла (в оригінальні </a:t>
            </a:r>
            <a:r>
              <a:rPr lang="uk-UA" dirty="0" err="1" smtClean="0"/>
              <a:t>тортілії</a:t>
            </a:r>
            <a:r>
              <a:rPr lang="uk-UA" dirty="0" smtClean="0"/>
              <a:t> йде мелене сало або смалець) Мед</a:t>
            </a:r>
            <a:endParaRPr lang="uk-UA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8096" y="4005064"/>
            <a:ext cx="905590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/>
              <a:t>Кукурудзяне борошно змішуємо з сіллю і маслом, розтираємо пальцями на крихти. Повільно вливаючи гарячу воду (таку, що не обпікає пальці), замішуємо масу, накриваємо рушником і залишаємо на 1 </a:t>
            </a:r>
            <a:r>
              <a:rPr lang="uk-UA" dirty="0" smtClean="0"/>
              <a:t>годину. Додаємо </a:t>
            </a:r>
            <a:r>
              <a:rPr lang="uk-UA" dirty="0"/>
              <a:t>пшеничне борошно, і формуємо м'яке трохи липке тісто. Цей етап на жаль під час фотографування ми </a:t>
            </a:r>
            <a:r>
              <a:rPr lang="uk-UA" dirty="0" smtClean="0"/>
              <a:t>пропустили. Розділяємо </a:t>
            </a:r>
            <a:r>
              <a:rPr lang="uk-UA" dirty="0"/>
              <a:t>його на кульки і поступово розкачуємо. Не залишаємо його розкатаним, оскільки воно стає липке і рветься. </a:t>
            </a:r>
            <a:r>
              <a:rPr lang="uk-UA" dirty="0" err="1"/>
              <a:t>Розкатали</a:t>
            </a:r>
            <a:r>
              <a:rPr lang="uk-UA" dirty="0"/>
              <a:t> - одразу на сковороду. Наступний </a:t>
            </a:r>
            <a:r>
              <a:rPr lang="uk-UA" dirty="0" err="1"/>
              <a:t>розкатали</a:t>
            </a:r>
            <a:r>
              <a:rPr lang="uk-UA" dirty="0"/>
              <a:t> - на </a:t>
            </a:r>
            <a:r>
              <a:rPr lang="uk-UA" dirty="0" smtClean="0"/>
              <a:t>сковороду. Смажимо </a:t>
            </a:r>
            <a:r>
              <a:rPr lang="uk-UA" dirty="0"/>
              <a:t>коржики на сухій сковороді. Олії чи масла додавати не потрібно. З одного боку 2-3 хвилин, та з іншого боку стільки </a:t>
            </a:r>
            <a:r>
              <a:rPr lang="uk-UA" dirty="0" smtClean="0"/>
              <a:t>ж.) </a:t>
            </a:r>
            <a:r>
              <a:rPr lang="uk-UA" dirty="0"/>
              <a:t>Просто намазуємо коржики і подаємо до столу.</a:t>
            </a:r>
          </a:p>
        </p:txBody>
      </p:sp>
      <p:pic>
        <p:nvPicPr>
          <p:cNvPr id="27650" name="Picture 2" descr="&amp;Kcy;&amp;ucy;&amp;kcy;&amp;ucy;&amp;rcy;&amp;ucy;&amp;dcy;&amp;zcy;&amp;yacy;&amp;ncy;&amp;iukcy; &amp;tcy;&amp;ocy;&amp;rcy;&amp;tcy;&amp;iukcy;&amp;lcy;&amp;iukcy;&amp;acy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0342" y="1030596"/>
            <a:ext cx="4054058" cy="2635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6075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88640"/>
            <a:ext cx="861569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800" b="1" dirty="0" err="1"/>
              <a:t>Палачінти</a:t>
            </a:r>
            <a:r>
              <a:rPr lang="uk-UA" sz="4800" b="1" dirty="0"/>
              <a:t> </a:t>
            </a:r>
            <a:r>
              <a:rPr lang="uk-UA" sz="4800" b="1" dirty="0" err="1"/>
              <a:t>по-закарпатськи</a:t>
            </a:r>
            <a:endParaRPr lang="uk-UA" sz="48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81854" y="1020003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dirty="0" smtClean="0"/>
              <a:t>Витрати продуктів: </a:t>
            </a:r>
            <a:br>
              <a:rPr lang="uk-UA" dirty="0" smtClean="0"/>
            </a:br>
            <a:r>
              <a:rPr lang="uk-UA" dirty="0" smtClean="0"/>
              <a:t>400 г борошна, </a:t>
            </a:r>
            <a:br>
              <a:rPr lang="uk-UA" dirty="0" smtClean="0"/>
            </a:br>
            <a:r>
              <a:rPr lang="uk-UA" dirty="0" smtClean="0"/>
              <a:t>800 г молока, </a:t>
            </a:r>
            <a:br>
              <a:rPr lang="uk-UA" dirty="0" smtClean="0"/>
            </a:br>
            <a:r>
              <a:rPr lang="uk-UA" dirty="0" smtClean="0"/>
              <a:t>2 яйця, </a:t>
            </a:r>
            <a:br>
              <a:rPr lang="uk-UA" dirty="0" smtClean="0"/>
            </a:br>
            <a:r>
              <a:rPr lang="uk-UA" dirty="0" smtClean="0"/>
              <a:t>5 </a:t>
            </a:r>
            <a:r>
              <a:rPr lang="uk-UA" dirty="0" err="1" smtClean="0"/>
              <a:t>ст</a:t>
            </a:r>
            <a:r>
              <a:rPr lang="uk-UA" dirty="0" smtClean="0"/>
              <a:t> ложок цукру, </a:t>
            </a:r>
            <a:br>
              <a:rPr lang="uk-UA" dirty="0" smtClean="0"/>
            </a:br>
            <a:r>
              <a:rPr lang="uk-UA" dirty="0" smtClean="0"/>
              <a:t>сіль, олія.</a:t>
            </a:r>
            <a:endParaRPr lang="uk-UA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3501008"/>
            <a:ext cx="826266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/>
              <a:t>Свіжі яйця добре перемішують із молоком, цукром і сіллю, поступово додають у борошно й вимішують масу до утворення однорідного рідкого </a:t>
            </a:r>
            <a:r>
              <a:rPr lang="uk-UA" dirty="0" smtClean="0"/>
              <a:t>тіста</a:t>
            </a:r>
            <a:r>
              <a:rPr lang="uk-UA" dirty="0"/>
              <a:t>. На добре розігріту сковороду, змазану олією, наливають тонким шаром тісто, розрівнюють, погойдуючи сковородою й печуть палачінти. Потім кладуть на середину палачінти начинку й завертають її трубочкою або складають конвертом. Або ж заливають їх шоколадом. </a:t>
            </a:r>
            <a:r>
              <a:rPr lang="uk-UA" dirty="0" err="1"/>
              <a:t>Палачінти</a:t>
            </a:r>
            <a:r>
              <a:rPr lang="uk-UA" dirty="0"/>
              <a:t> готують з різною начинкою — сиром, повидлом, варенням, свіжими фруктами, яйцями і м'ясною начинкою.</a:t>
            </a:r>
          </a:p>
        </p:txBody>
      </p:sp>
      <p:pic>
        <p:nvPicPr>
          <p:cNvPr id="28674" name="Picture 2" descr="&amp;Pcy;&amp;acy;&amp;lcy;&amp;acy;&amp;chcy;&amp;iukcy;&amp;ncy;&amp;tcy;&amp;icy; - &amp;bcy;&amp;lcy;&amp;iukcy;&amp;ncy;&amp;chcy;&amp;icy;&amp;kcy;&amp;icy; &amp;pcy;&amp;ocy;-&amp;zcy;&amp;acy;&amp;kcy;&amp;acy;&amp;rcy;&amp;pcy;&amp;acy;&amp;tcy;&amp;scy;&amp;softcy;&amp;kcy;&amp;icy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515" y="1152000"/>
            <a:ext cx="6041697" cy="2013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5620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3242" y="1053422"/>
            <a:ext cx="878497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dirty="0" smtClean="0"/>
              <a:t>Особливою на Закарпатті </a:t>
            </a:r>
            <a:r>
              <a:rPr lang="uk-UA" sz="2000" dirty="0"/>
              <a:t>є кава. Ячмінну каву закарпатські селяни готували самі, а згодом купували у пачках із додаванням цикорію. Для приготування такої кави ячмінні зерна спочатку підсмажували на сковороді до коричневого кольору, а потім розмелювали на борошно. Одну-дві чайні ложки ячмінного борошна додавали у кавник або каструльку з киплячою водою і кип’ятили 2-3 хвилини, постійно помішуючи. Потім напою давали відстоятися і додавали цукру і молока за смаком. Медики відзначають, що смажені злаки добре діють на імунну систему людини, тому закарпатці, самі того не знаючи, споживали напій неабиякої користі. </a:t>
            </a:r>
          </a:p>
        </p:txBody>
      </p:sp>
      <p:pic>
        <p:nvPicPr>
          <p:cNvPr id="29698" name="Picture 2" descr="http://zakarpattya.net.ua/postimages/zmi/2012/9/4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370" y="4149080"/>
            <a:ext cx="2191483" cy="2570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0" name="Picture 4" descr="http://zakarpattya.net.ua/resized/images/201106211343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2359" y="4251230"/>
            <a:ext cx="2314351" cy="2366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665934" y="160263"/>
            <a:ext cx="38121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err="1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Розділ</a:t>
            </a:r>
            <a:r>
              <a:rPr lang="ru-RU" sz="5400" b="1" dirty="0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uk-UA" sz="5400" b="1" dirty="0" smtClean="0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ХІІІ</a:t>
            </a:r>
            <a:endParaRPr lang="ru-RU" sz="5400" b="1" dirty="0">
              <a:ln w="1905"/>
              <a:solidFill>
                <a:schemeClr val="tx1">
                  <a:lumMod val="95000"/>
                  <a:lumOff val="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21210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065" y="0"/>
            <a:ext cx="8784976" cy="73066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dirty="0" smtClean="0"/>
              <a:t>Бібліографія</a:t>
            </a:r>
          </a:p>
          <a:p>
            <a:pPr marL="457200" lvl="0" indent="-457200">
              <a:spcBef>
                <a:spcPct val="20000"/>
              </a:spcBef>
              <a:buFont typeface="Arial" pitchFamily="34" charset="0"/>
              <a:buAutoNum type="arabicPeriod"/>
            </a:pPr>
            <a:r>
              <a:rPr lang="ru-RU" sz="3200" dirty="0" err="1" smtClean="0">
                <a:solidFill>
                  <a:srgbClr val="00B0F0"/>
                </a:solidFill>
                <a:latin typeface="tahoma"/>
              </a:rPr>
              <a:t>Бергер</a:t>
            </a:r>
            <a:r>
              <a:rPr lang="ru-RU" sz="3200" dirty="0" smtClean="0">
                <a:solidFill>
                  <a:srgbClr val="00B0F0"/>
                </a:solidFill>
                <a:latin typeface="tahoma"/>
              </a:rPr>
              <a:t> </a:t>
            </a:r>
            <a:r>
              <a:rPr lang="ru-RU" sz="3200" dirty="0">
                <a:solidFill>
                  <a:srgbClr val="00B0F0"/>
                </a:solidFill>
                <a:latin typeface="tahoma"/>
              </a:rPr>
              <a:t>С., </a:t>
            </a:r>
            <a:r>
              <a:rPr lang="ru-RU" sz="3200" dirty="0" err="1">
                <a:solidFill>
                  <a:srgbClr val="00B0F0"/>
                </a:solidFill>
                <a:latin typeface="tahoma"/>
              </a:rPr>
              <a:t>Кульзова-Гавличкова</a:t>
            </a:r>
            <a:r>
              <a:rPr lang="ru-RU" sz="3200" dirty="0">
                <a:solidFill>
                  <a:srgbClr val="00B0F0"/>
                </a:solidFill>
                <a:latin typeface="tahoma"/>
              </a:rPr>
              <a:t> Е. и др., 1966 </a:t>
            </a:r>
            <a:r>
              <a:rPr lang="ru-RU" sz="3200" dirty="0" err="1">
                <a:solidFill>
                  <a:srgbClr val="00B0F0"/>
                </a:solidFill>
                <a:latin typeface="tahoma"/>
              </a:rPr>
              <a:t>р.в</a:t>
            </a:r>
            <a:r>
              <a:rPr lang="ru-RU" sz="3200" dirty="0">
                <a:solidFill>
                  <a:srgbClr val="00B0F0"/>
                </a:solidFill>
                <a:latin typeface="tahoma"/>
              </a:rPr>
              <a:t>.</a:t>
            </a:r>
          </a:p>
          <a:p>
            <a:pPr marL="457200" lvl="0" indent="-457200">
              <a:spcBef>
                <a:spcPct val="20000"/>
              </a:spcBef>
              <a:buFont typeface="Arial" pitchFamily="34" charset="0"/>
              <a:buAutoNum type="arabicPeriod"/>
            </a:pPr>
            <a:r>
              <a:rPr lang="uk-UA" sz="32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Інтернет ресурси: </a:t>
            </a:r>
            <a:r>
              <a:rPr lang="uk-UA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http://www.gotovim.ru/national/polish/</a:t>
            </a:r>
            <a:r>
              <a:rPr lang="uk-UA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342900" lvl="0" indent="-342900">
              <a:spcBef>
                <a:spcPct val="20000"/>
              </a:spcBef>
              <a:buFontTx/>
              <a:buChar char="-"/>
            </a:pP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hlinkClick r:id="rId4"/>
              </a:rPr>
              <a:t>http://cookorama.net/uk/blog/polska-kuhnya/</a:t>
            </a:r>
            <a:r>
              <a:rPr lang="uk-UA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342900" lvl="0" indent="-342900">
              <a:spcBef>
                <a:spcPct val="20000"/>
              </a:spcBef>
              <a:buFontTx/>
              <a:buChar char="-"/>
            </a:pP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hlinkClick r:id="rId5"/>
              </a:rPr>
              <a:t>http://www.russianfood.com/recipes/bytype/?fid=148</a:t>
            </a:r>
            <a:r>
              <a:rPr lang="uk-UA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342900" lvl="0" indent="-342900">
              <a:spcBef>
                <a:spcPct val="20000"/>
              </a:spcBef>
              <a:buFontTx/>
              <a:buChar char="-"/>
            </a:pP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hlinkClick r:id="rId6"/>
              </a:rPr>
              <a:t>http://www.mmenu.com/recepty/nacionalnaya-kuhnya/polskaya-kukhnya/</a:t>
            </a:r>
            <a:r>
              <a:rPr lang="uk-UA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342900" lvl="0" indent="-342900">
              <a:spcBef>
                <a:spcPct val="20000"/>
              </a:spcBef>
              <a:buFontTx/>
              <a:buChar char="-"/>
            </a:pP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hlinkClick r:id="rId7"/>
              </a:rPr>
              <a:t>http://www.tarelochka.com/recept/t59.html</a:t>
            </a:r>
            <a:r>
              <a:rPr lang="uk-UA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342900" lvl="0" indent="-342900">
              <a:spcBef>
                <a:spcPct val="20000"/>
              </a:spcBef>
              <a:buFontTx/>
              <a:buChar char="-"/>
            </a:pP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hlinkClick r:id="rId8"/>
              </a:rPr>
              <a:t>http://webspoon.ru/cuisine/polskaja-kuhnja</a:t>
            </a:r>
            <a:r>
              <a:rPr lang="uk-UA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endParaRPr lang="uk-UA" sz="3600" dirty="0"/>
          </a:p>
        </p:txBody>
      </p:sp>
    </p:spTree>
    <p:extLst>
      <p:ext uri="{BB962C8B-B14F-4D97-AF65-F5344CB8AC3E}">
        <p14:creationId xmlns:p14="http://schemas.microsoft.com/office/powerpoint/2010/main" val="521470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1375" y="188640"/>
            <a:ext cx="892899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5400" dirty="0" smtClean="0"/>
              <a:t>Закарпатські</a:t>
            </a:r>
            <a:r>
              <a:rPr lang="ru-RU" sz="5400" dirty="0" smtClean="0"/>
              <a:t> словаки - </a:t>
            </a:r>
            <a:r>
              <a:rPr lang="ru-RU" sz="5400" dirty="0" err="1" smtClean="0"/>
              <a:t>страпачки</a:t>
            </a:r>
            <a:r>
              <a:rPr lang="ru-RU" sz="5400" dirty="0" smtClean="0"/>
              <a:t>, </a:t>
            </a:r>
            <a:r>
              <a:rPr lang="ru-RU" sz="5400" dirty="0" err="1" smtClean="0"/>
              <a:t>карбонатки</a:t>
            </a:r>
            <a:r>
              <a:rPr lang="ru-RU" sz="5400" dirty="0" smtClean="0"/>
              <a:t>, бухти</a:t>
            </a:r>
            <a:endParaRPr lang="uk-UA" sz="5400" dirty="0"/>
          </a:p>
        </p:txBody>
      </p:sp>
      <p:pic>
        <p:nvPicPr>
          <p:cNvPr id="4098" name="Picture 2" descr="http://ribchansky.com/wp-content/uploads/2011/05/kartofelnyje-galushk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375" y="2896757"/>
            <a:ext cx="4591086" cy="3443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7dniv.info/sites/default/files/image_2014/11/strapachki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9693" y="3241504"/>
            <a:ext cx="3659560" cy="2753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576820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188640"/>
            <a:ext cx="878497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dirty="0"/>
              <a:t>Ч</a:t>
            </a:r>
            <a:r>
              <a:rPr lang="ru-RU" sz="6600" dirty="0" smtClean="0"/>
              <a:t>ехи - кнедлики і </a:t>
            </a:r>
            <a:r>
              <a:rPr lang="ru-RU" sz="6600" dirty="0" err="1" smtClean="0"/>
              <a:t>сегединський</a:t>
            </a:r>
            <a:r>
              <a:rPr lang="ru-RU" sz="6600" dirty="0" smtClean="0"/>
              <a:t> гуляш</a:t>
            </a:r>
            <a:endParaRPr lang="uk-UA" sz="6600" dirty="0"/>
          </a:p>
        </p:txBody>
      </p:sp>
      <p:pic>
        <p:nvPicPr>
          <p:cNvPr id="5122" name="Picture 2" descr="http://www.restoran.by/image/5/kkpmsp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492896"/>
            <a:ext cx="2305050" cy="3448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www.kolyba.org.ua/images/recept/bograch-sharlott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492896"/>
            <a:ext cx="5361139" cy="348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5270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29517" y="68919"/>
            <a:ext cx="913529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6000" dirty="0" smtClean="0"/>
              <a:t>Німці - шніцелі і старовинні рецепти яловичини </a:t>
            </a:r>
            <a:r>
              <a:rPr lang="uk-UA" sz="6000" dirty="0" err="1" smtClean="0"/>
              <a:t>по-швабськи</a:t>
            </a:r>
            <a:endParaRPr lang="uk-UA" sz="6000" dirty="0"/>
          </a:p>
        </p:txBody>
      </p:sp>
      <p:pic>
        <p:nvPicPr>
          <p:cNvPr id="18434" name="Picture 2" descr="http://www.i-vkusno-i-prosto.com/wp-content/uploads/SHnitsel-iz-indeyki-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778" y="2896024"/>
            <a:ext cx="4048950" cy="3771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http://kakotvet.com/images2/tri_recepta_nemeckogo_supa_ajntopf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199746"/>
            <a:ext cx="3461380" cy="3234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752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lackTie">
  <a:themeElements>
    <a:clrScheme name="Техническая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BlackTie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BlackTie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20000"/>
              </a:schemeClr>
            </a:gs>
            <a:gs pos="30000">
              <a:schemeClr val="phClr">
                <a:tint val="61000"/>
                <a:satMod val="220000"/>
              </a:schemeClr>
            </a:gs>
            <a:gs pos="45000">
              <a:schemeClr val="phClr">
                <a:tint val="66000"/>
                <a:satMod val="240000"/>
              </a:schemeClr>
            </a:gs>
            <a:gs pos="55000">
              <a:schemeClr val="phClr">
                <a:tint val="66000"/>
                <a:satMod val="220000"/>
              </a:schemeClr>
            </a:gs>
            <a:gs pos="73000">
              <a:schemeClr val="phClr">
                <a:tint val="61000"/>
                <a:satMod val="220000"/>
              </a:schemeClr>
            </a:gs>
            <a:gs pos="100000">
              <a:schemeClr val="phClr">
                <a:tint val="45000"/>
                <a:satMod val="22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  <a:satMod val="110000"/>
              </a:schemeClr>
            </a:gs>
            <a:gs pos="30000">
              <a:schemeClr val="phClr">
                <a:shade val="90000"/>
                <a:satMod val="120000"/>
              </a:schemeClr>
            </a:gs>
            <a:gs pos="45000">
              <a:schemeClr val="phClr">
                <a:shade val="100000"/>
                <a:satMod val="128000"/>
              </a:schemeClr>
            </a:gs>
            <a:gs pos="55000">
              <a:schemeClr val="phClr">
                <a:shade val="100000"/>
                <a:satMod val="128000"/>
              </a:schemeClr>
            </a:gs>
            <a:gs pos="73000">
              <a:schemeClr val="phClr">
                <a:shade val="90000"/>
                <a:satMod val="120000"/>
              </a:schemeClr>
            </a:gs>
            <a:gs pos="100000">
              <a:schemeClr val="phClr">
                <a:shade val="63000"/>
                <a:satMod val="110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1909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7150" dist="38100" dir="5400000" algn="br" rotWithShape="0">
              <a:srgbClr val="000000">
                <a:alpha val="57000"/>
              </a:srgbClr>
            </a:outerShdw>
          </a:effectLst>
          <a:scene3d>
            <a:camera prst="orthographicFront">
              <a:rot lat="0" lon="0" rev="0"/>
            </a:camera>
            <a:lightRig rig="twoPt" dir="t">
              <a:rot lat="0" lon="0" rev="1800000"/>
            </a:lightRig>
          </a:scene3d>
          <a:sp3d>
            <a:bevelT w="44450" h="31750" prst="coolSlant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20000"/>
              </a:schemeClr>
            </a:duotone>
          </a:blip>
          <a:stretch/>
        </a:blip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30000"/>
                <a:satMod val="255000"/>
              </a:schemeClr>
            </a:gs>
          </a:gsLst>
          <a:path path="circle">
            <a:fillToRect l="50000" t="-80000" r="50000" b="18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BlackTie">
  <a:themeElements>
    <a:clrScheme name="Техническая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BlackTie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BlackTie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20000"/>
              </a:schemeClr>
            </a:gs>
            <a:gs pos="30000">
              <a:schemeClr val="phClr">
                <a:tint val="61000"/>
                <a:satMod val="220000"/>
              </a:schemeClr>
            </a:gs>
            <a:gs pos="45000">
              <a:schemeClr val="phClr">
                <a:tint val="66000"/>
                <a:satMod val="240000"/>
              </a:schemeClr>
            </a:gs>
            <a:gs pos="55000">
              <a:schemeClr val="phClr">
                <a:tint val="66000"/>
                <a:satMod val="220000"/>
              </a:schemeClr>
            </a:gs>
            <a:gs pos="73000">
              <a:schemeClr val="phClr">
                <a:tint val="61000"/>
                <a:satMod val="220000"/>
              </a:schemeClr>
            </a:gs>
            <a:gs pos="100000">
              <a:schemeClr val="phClr">
                <a:tint val="45000"/>
                <a:satMod val="22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  <a:satMod val="110000"/>
              </a:schemeClr>
            </a:gs>
            <a:gs pos="30000">
              <a:schemeClr val="phClr">
                <a:shade val="90000"/>
                <a:satMod val="120000"/>
              </a:schemeClr>
            </a:gs>
            <a:gs pos="45000">
              <a:schemeClr val="phClr">
                <a:shade val="100000"/>
                <a:satMod val="128000"/>
              </a:schemeClr>
            </a:gs>
            <a:gs pos="55000">
              <a:schemeClr val="phClr">
                <a:shade val="100000"/>
                <a:satMod val="128000"/>
              </a:schemeClr>
            </a:gs>
            <a:gs pos="73000">
              <a:schemeClr val="phClr">
                <a:shade val="90000"/>
                <a:satMod val="120000"/>
              </a:schemeClr>
            </a:gs>
            <a:gs pos="100000">
              <a:schemeClr val="phClr">
                <a:shade val="63000"/>
                <a:satMod val="110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1909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7150" dist="38100" dir="5400000" algn="br" rotWithShape="0">
              <a:srgbClr val="000000">
                <a:alpha val="57000"/>
              </a:srgbClr>
            </a:outerShdw>
          </a:effectLst>
          <a:scene3d>
            <a:camera prst="orthographicFront">
              <a:rot lat="0" lon="0" rev="0"/>
            </a:camera>
            <a:lightRig rig="twoPt" dir="t">
              <a:rot lat="0" lon="0" rev="1800000"/>
            </a:lightRig>
          </a:scene3d>
          <a:sp3d>
            <a:bevelT w="44450" h="31750" prst="coolSlant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20000"/>
              </a:schemeClr>
            </a:duotone>
          </a:blip>
          <a:stretch/>
        </a:blip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30000"/>
                <a:satMod val="255000"/>
              </a:schemeClr>
            </a:gs>
          </a:gsLst>
          <a:path path="circle">
            <a:fillToRect l="50000" t="-80000" r="50000" b="18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Black Tie</Template>
  <TotalTime>629</TotalTime>
  <Words>5354</Words>
  <Application>Microsoft Office PowerPoint</Application>
  <PresentationFormat>Экран (4:3)</PresentationFormat>
  <Paragraphs>360</Paragraphs>
  <Slides>68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68</vt:i4>
      </vt:variant>
    </vt:vector>
  </HeadingPairs>
  <TitlesOfParts>
    <vt:vector size="70" baseType="lpstr">
      <vt:lpstr>BlackTie</vt:lpstr>
      <vt:lpstr>1_BlackTie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49</cp:revision>
  <cp:lastPrinted>2015-06-08T12:09:02Z</cp:lastPrinted>
  <dcterms:created xsi:type="dcterms:W3CDTF">2015-05-05T09:01:20Z</dcterms:created>
  <dcterms:modified xsi:type="dcterms:W3CDTF">2015-06-08T12:11:58Z</dcterms:modified>
</cp:coreProperties>
</file>